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34"/>
  </p:notesMasterIdLst>
  <p:handoutMasterIdLst>
    <p:handoutMasterId r:id="rId35"/>
  </p:handoutMasterIdLst>
  <p:sldIdLst>
    <p:sldId id="3825" r:id="rId5"/>
    <p:sldId id="3826" r:id="rId6"/>
    <p:sldId id="3830" r:id="rId7"/>
    <p:sldId id="3794" r:id="rId8"/>
    <p:sldId id="3835" r:id="rId9"/>
    <p:sldId id="3836" r:id="rId10"/>
    <p:sldId id="3828" r:id="rId11"/>
    <p:sldId id="3827" r:id="rId12"/>
    <p:sldId id="3838" r:id="rId13"/>
    <p:sldId id="3841" r:id="rId14"/>
    <p:sldId id="3842" r:id="rId15"/>
    <p:sldId id="3833" r:id="rId16"/>
    <p:sldId id="3848" r:id="rId17"/>
    <p:sldId id="3837" r:id="rId18"/>
    <p:sldId id="3843" r:id="rId19"/>
    <p:sldId id="3844" r:id="rId20"/>
    <p:sldId id="3854" r:id="rId21"/>
    <p:sldId id="3850" r:id="rId22"/>
    <p:sldId id="3851" r:id="rId23"/>
    <p:sldId id="3852" r:id="rId24"/>
    <p:sldId id="3853" r:id="rId25"/>
    <p:sldId id="3845" r:id="rId26"/>
    <p:sldId id="3846" r:id="rId27"/>
    <p:sldId id="3847" r:id="rId28"/>
    <p:sldId id="3849" r:id="rId29"/>
    <p:sldId id="3855" r:id="rId30"/>
    <p:sldId id="3856" r:id="rId31"/>
    <p:sldId id="3858" r:id="rId32"/>
    <p:sldId id="3857" r:id="rId33"/>
  </p:sldIdLst>
  <p:sldSz cx="12192000" cy="6858000"/>
  <p:notesSz cx="7104063" cy="10234613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C4B9"/>
    <a:srgbClr val="BCBFAF"/>
    <a:srgbClr val="E6E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43" autoAdjust="0"/>
    <p:restoredTop sz="94660"/>
  </p:normalViewPr>
  <p:slideViewPr>
    <p:cSldViewPr snapToGrid="0">
      <p:cViewPr>
        <p:scale>
          <a:sx n="100" d="100"/>
          <a:sy n="100" d="100"/>
        </p:scale>
        <p:origin x="-144" y="-374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73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jpg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jpg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2703F-EB58-4B0C-8B2A-EDF2A51B2C6C}" type="doc">
      <dgm:prSet loTypeId="urn:microsoft.com/office/officeart/2019/1/layout/PeoplePortraitsList" loCatId="profile" qsTypeId="urn:microsoft.com/office/officeart/2005/8/quickstyle/simple1" qsCatId="simple" csTypeId="urn:microsoft.com/office/officeart/2005/8/colors/colorful2" csCatId="colorful" phldr="1"/>
      <dgm:spPr/>
      <dgm:t>
        <a:bodyPr rtlCol="0"/>
        <a:lstStyle/>
        <a:p>
          <a:pPr rtl="0"/>
          <a:endParaRPr lang="en-US"/>
        </a:p>
      </dgm:t>
    </dgm:pt>
    <dgm:pt modelId="{23CA95F9-8BCF-40C1-B842-BCFFD43632F6}">
      <dgm:prSet custT="1"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GB" sz="1600" b="0" noProof="0" dirty="0">
              <a:solidFill>
                <a:sysClr val="windowText" lastClr="000000"/>
              </a:solidFill>
            </a:rPr>
            <a:t>Retrieving and collecting  data from remote sensors</a:t>
          </a:r>
          <a:br>
            <a:rPr lang="it-IT" sz="1600" noProof="0" dirty="0">
              <a:solidFill>
                <a:sysClr val="windowText" lastClr="000000"/>
              </a:solidFill>
            </a:rPr>
          </a:br>
          <a:endParaRPr lang="it-IT" sz="1600" b="0" noProof="0" dirty="0">
            <a:solidFill>
              <a:sysClr val="windowText" lastClr="000000"/>
            </a:solidFill>
            <a:latin typeface="+mn-lt"/>
          </a:endParaRPr>
        </a:p>
      </dgm:t>
    </dgm:pt>
    <dgm:pt modelId="{FC4F4986-5DCD-4DC2-B7FD-2C5FABEF9979}" type="parTrans" cxnId="{E6EDE7CF-5B3F-4E2C-99EE-D5462F0EC9CE}">
      <dgm:prSet/>
      <dgm:spPr/>
      <dgm:t>
        <a:bodyPr rtlCol="0"/>
        <a:lstStyle/>
        <a:p>
          <a:pPr rtl="0"/>
          <a:endParaRPr lang="it-IT" noProof="0" dirty="0"/>
        </a:p>
      </dgm:t>
    </dgm:pt>
    <dgm:pt modelId="{D868EA7F-D868-4231-86D5-66D9B2DF2F62}" type="sibTrans" cxnId="{E6EDE7CF-5B3F-4E2C-99EE-D5462F0EC9CE}">
      <dgm:prSet/>
      <dgm:spPr/>
      <dgm:t>
        <a:bodyPr rtlCol="0"/>
        <a:lstStyle/>
        <a:p>
          <a:pPr rtl="0"/>
          <a:endParaRPr lang="it-IT" noProof="0" dirty="0"/>
        </a:p>
      </dgm:t>
    </dgm:pt>
    <dgm:pt modelId="{DA3F2F2F-B5A8-4CFD-ABCE-1BC48CD913AF}">
      <dgm:prSet custT="1"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GB" sz="1600" b="0" noProof="0" dirty="0">
              <a:solidFill>
                <a:schemeClr val="tx1"/>
              </a:solidFill>
            </a:rPr>
            <a:t>Analysis of environment parameters for weather prediction</a:t>
          </a:r>
          <a:br>
            <a:rPr lang="it-IT" sz="1600" noProof="0" dirty="0">
              <a:solidFill>
                <a:schemeClr val="tx1"/>
              </a:solidFill>
            </a:rPr>
          </a:br>
          <a:endParaRPr lang="it-IT" sz="1600" b="0" noProof="0" dirty="0">
            <a:solidFill>
              <a:schemeClr val="tx1"/>
            </a:solidFill>
            <a:latin typeface="+mn-lt"/>
          </a:endParaRPr>
        </a:p>
      </dgm:t>
    </dgm:pt>
    <dgm:pt modelId="{D4AFA5E0-6624-49A6-B10B-4FFA7483C001}" type="parTrans" cxnId="{307321D6-32A9-4F29-A35B-8328C6417311}">
      <dgm:prSet/>
      <dgm:spPr/>
      <dgm:t>
        <a:bodyPr rtlCol="0"/>
        <a:lstStyle/>
        <a:p>
          <a:pPr rtl="0"/>
          <a:endParaRPr lang="it-IT" noProof="0" dirty="0"/>
        </a:p>
      </dgm:t>
    </dgm:pt>
    <dgm:pt modelId="{038FE749-6004-418E-86C7-7C1B1D7930F4}" type="sibTrans" cxnId="{307321D6-32A9-4F29-A35B-8328C6417311}">
      <dgm:prSet/>
      <dgm:spPr/>
      <dgm:t>
        <a:bodyPr rtlCol="0"/>
        <a:lstStyle/>
        <a:p>
          <a:pPr rtl="0"/>
          <a:endParaRPr lang="it-IT" noProof="0" dirty="0"/>
        </a:p>
      </dgm:t>
    </dgm:pt>
    <dgm:pt modelId="{B2F9B3BC-1849-4A4A-BBE4-752B9B492C76}">
      <dgm:prSet custT="1"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GB" sz="1600" b="0" noProof="0" dirty="0">
              <a:solidFill>
                <a:schemeClr val="tx1"/>
              </a:solidFill>
            </a:rPr>
            <a:t>Remote access to greenhouse consumption and needs</a:t>
          </a:r>
          <a:endParaRPr lang="it-IT" sz="1600" b="0" noProof="0" dirty="0">
            <a:solidFill>
              <a:schemeClr val="tx1"/>
            </a:solidFill>
            <a:latin typeface="+mn-lt"/>
          </a:endParaRPr>
        </a:p>
      </dgm:t>
    </dgm:pt>
    <dgm:pt modelId="{48FD486C-824F-4590-8CFC-BC1053E533DD}" type="parTrans" cxnId="{BB48F2B9-3F80-43D5-9223-76526A774C2D}">
      <dgm:prSet/>
      <dgm:spPr/>
      <dgm:t>
        <a:bodyPr rtlCol="0"/>
        <a:lstStyle/>
        <a:p>
          <a:pPr rtl="0"/>
          <a:endParaRPr lang="it-IT" noProof="0" dirty="0"/>
        </a:p>
      </dgm:t>
    </dgm:pt>
    <dgm:pt modelId="{2946CE56-B018-4C0E-918D-0B36D170024F}" type="sibTrans" cxnId="{BB48F2B9-3F80-43D5-9223-76526A774C2D}">
      <dgm:prSet/>
      <dgm:spPr/>
      <dgm:t>
        <a:bodyPr rtlCol="0"/>
        <a:lstStyle/>
        <a:p>
          <a:pPr rtl="0"/>
          <a:endParaRPr lang="it-IT" noProof="0" dirty="0"/>
        </a:p>
      </dgm:t>
    </dgm:pt>
    <dgm:pt modelId="{1E293C9C-50F7-4DF0-A45F-EF6AA41E15B2}">
      <dgm:prSet custT="1"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GB" sz="1600" b="0" noProof="0" dirty="0">
              <a:solidFill>
                <a:schemeClr val="tx1"/>
              </a:solidFill>
            </a:rPr>
            <a:t>Analysis of parameters for optimal plant growth</a:t>
          </a:r>
          <a:endParaRPr lang="it-IT" sz="1600" b="0" noProof="0" dirty="0">
            <a:solidFill>
              <a:schemeClr val="tx1"/>
            </a:solidFill>
            <a:latin typeface="+mn-lt"/>
          </a:endParaRPr>
        </a:p>
      </dgm:t>
    </dgm:pt>
    <dgm:pt modelId="{E019F05B-61F4-4915-9D10-5D6F328EA591}" type="sibTrans" cxnId="{A7E7000F-0D10-4D88-844F-C9CB2A6A39DA}">
      <dgm:prSet/>
      <dgm:spPr/>
      <dgm:t>
        <a:bodyPr rtlCol="0"/>
        <a:lstStyle/>
        <a:p>
          <a:pPr rtl="0"/>
          <a:endParaRPr lang="it-IT" noProof="0" dirty="0"/>
        </a:p>
      </dgm:t>
    </dgm:pt>
    <dgm:pt modelId="{04936CC5-1B2F-4620-ABDF-F195956C3F4A}" type="parTrans" cxnId="{A7E7000F-0D10-4D88-844F-C9CB2A6A39DA}">
      <dgm:prSet/>
      <dgm:spPr/>
      <dgm:t>
        <a:bodyPr rtlCol="0"/>
        <a:lstStyle/>
        <a:p>
          <a:pPr rtl="0"/>
          <a:endParaRPr lang="it-IT" noProof="0" dirty="0"/>
        </a:p>
      </dgm:t>
    </dgm:pt>
    <dgm:pt modelId="{BF30E86D-EAFC-44CE-B56C-D7C5EC7742F3}" type="pres">
      <dgm:prSet presAssocID="{5C72703F-EB58-4B0C-8B2A-EDF2A51B2C6C}" presName="root" presStyleCnt="0">
        <dgm:presLayoutVars>
          <dgm:dir/>
          <dgm:resizeHandles val="exact"/>
        </dgm:presLayoutVars>
      </dgm:prSet>
      <dgm:spPr/>
    </dgm:pt>
    <dgm:pt modelId="{34A89649-B4A9-4A6F-8793-5A3DB37DDDA6}" type="pres">
      <dgm:prSet presAssocID="{23CA95F9-8BCF-40C1-B842-BCFFD43632F6}" presName="compNode" presStyleCnt="0"/>
      <dgm:spPr/>
    </dgm:pt>
    <dgm:pt modelId="{FFB9F511-6797-4909-9D3B-89EBC96F25A8}" type="pres">
      <dgm:prSet presAssocID="{23CA95F9-8BCF-40C1-B842-BCFFD43632F6}" presName="topSpace" presStyleCnt="0"/>
      <dgm:spPr/>
    </dgm:pt>
    <dgm:pt modelId="{73073D5B-7ADA-4F8B-AD34-0BE114905A44}" type="pres">
      <dgm:prSet presAssocID="{23CA95F9-8BCF-40C1-B842-BCFFD43632F6}" presName="photoElip" presStyleLbl="node1" presStyleIdx="0" presStyleCnt="4" custScaleX="105826" custScaleY="105826" custLinFactNeighborX="4696" custLinFactNeighborY="65975"/>
      <dgm:spPr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EE33220B-2292-4F19-BD6E-B7F529CD8414}" type="pres">
      <dgm:prSet presAssocID="{23CA95F9-8BCF-40C1-B842-BCFFD43632F6}" presName="iconSpace" presStyleCnt="0"/>
      <dgm:spPr/>
    </dgm:pt>
    <dgm:pt modelId="{FDFAF16A-4FD0-49F4-8593-32E9A31A4FF7}" type="pres">
      <dgm:prSet presAssocID="{23CA95F9-8BCF-40C1-B842-BCFFD43632F6}" presName="nameTx" presStyleLbl="revTx" presStyleIdx="0" presStyleCnt="8" custLinFactY="82465" custLinFactNeighborX="6060" custLinFactNeighborY="100000">
        <dgm:presLayoutVars>
          <dgm:chMax val="0"/>
          <dgm:chPref val="0"/>
        </dgm:presLayoutVars>
      </dgm:prSet>
      <dgm:spPr/>
    </dgm:pt>
    <dgm:pt modelId="{EEB88C88-E325-43D0-B163-BFD87C897361}" type="pres">
      <dgm:prSet presAssocID="{23CA95F9-8BCF-40C1-B842-BCFFD43632F6}" presName="txSpace" presStyleCnt="0"/>
      <dgm:spPr/>
    </dgm:pt>
    <dgm:pt modelId="{7D166BBB-55AF-452C-B9A0-94A1EE55FF4F}" type="pres">
      <dgm:prSet presAssocID="{23CA95F9-8BCF-40C1-B842-BCFFD43632F6}" presName="desTx" presStyleLbl="revTx" presStyleIdx="1" presStyleCnt="8">
        <dgm:presLayoutVars/>
      </dgm:prSet>
      <dgm:spPr/>
    </dgm:pt>
    <dgm:pt modelId="{860D3358-284A-4827-88CC-2F74FF5A1E56}" type="pres">
      <dgm:prSet presAssocID="{23CA95F9-8BCF-40C1-B842-BCFFD43632F6}" presName="bottSpace" presStyleCnt="0"/>
      <dgm:spPr/>
    </dgm:pt>
    <dgm:pt modelId="{0D4A0804-490F-47AA-B7FA-08C890B0D841}" type="pres">
      <dgm:prSet presAssocID="{D868EA7F-D868-4231-86D5-66D9B2DF2F62}" presName="sibTrans" presStyleCnt="0"/>
      <dgm:spPr/>
    </dgm:pt>
    <dgm:pt modelId="{E40BB94D-AE1C-4F05-8AA5-E9FA9A8CCCDE}" type="pres">
      <dgm:prSet presAssocID="{1E293C9C-50F7-4DF0-A45F-EF6AA41E15B2}" presName="compNode" presStyleCnt="0"/>
      <dgm:spPr/>
    </dgm:pt>
    <dgm:pt modelId="{1BC7C3C6-BE78-4F0A-9E69-54742F1AA0F3}" type="pres">
      <dgm:prSet presAssocID="{1E293C9C-50F7-4DF0-A45F-EF6AA41E15B2}" presName="topSpace" presStyleCnt="0"/>
      <dgm:spPr/>
    </dgm:pt>
    <dgm:pt modelId="{25238F18-07B8-41D8-8BD9-9F8514E8F9C4}" type="pres">
      <dgm:prSet presAssocID="{1E293C9C-50F7-4DF0-A45F-EF6AA41E15B2}" presName="photoElip" presStyleLbl="node1" presStyleIdx="1" presStyleCnt="4" custScaleX="96205" custScaleY="96205" custLinFactNeighborX="13329" custLinFactNeighborY="53372"/>
      <dgm:spPr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t="-8000" b="-8000"/>
          </a:stretch>
        </a:blipFill>
        <a:ln>
          <a:noFill/>
        </a:ln>
      </dgm:spPr>
    </dgm:pt>
    <dgm:pt modelId="{6FFE343B-847F-4D3F-A2F9-B95E826EC656}" type="pres">
      <dgm:prSet presAssocID="{1E293C9C-50F7-4DF0-A45F-EF6AA41E15B2}" presName="iconSpace" presStyleCnt="0"/>
      <dgm:spPr/>
    </dgm:pt>
    <dgm:pt modelId="{866F95BB-E9D9-40E2-AB9F-99D5F69BA82A}" type="pres">
      <dgm:prSet presAssocID="{1E293C9C-50F7-4DF0-A45F-EF6AA41E15B2}" presName="nameTx" presStyleLbl="revTx" presStyleIdx="2" presStyleCnt="8" custLinFactNeighborX="8623" custLinFactNeighborY="95791">
        <dgm:presLayoutVars>
          <dgm:chMax val="0"/>
          <dgm:chPref val="0"/>
        </dgm:presLayoutVars>
      </dgm:prSet>
      <dgm:spPr/>
    </dgm:pt>
    <dgm:pt modelId="{B22197FE-7BF1-485D-9B2D-0AD12CF41435}" type="pres">
      <dgm:prSet presAssocID="{1E293C9C-50F7-4DF0-A45F-EF6AA41E15B2}" presName="txSpace" presStyleCnt="0"/>
      <dgm:spPr/>
    </dgm:pt>
    <dgm:pt modelId="{1223E777-77CB-4A9A-BF21-12B513842696}" type="pres">
      <dgm:prSet presAssocID="{1E293C9C-50F7-4DF0-A45F-EF6AA41E15B2}" presName="desTx" presStyleLbl="revTx" presStyleIdx="3" presStyleCnt="8">
        <dgm:presLayoutVars/>
      </dgm:prSet>
      <dgm:spPr/>
    </dgm:pt>
    <dgm:pt modelId="{48A93FE3-F550-4840-B560-2DB8553BED7D}" type="pres">
      <dgm:prSet presAssocID="{1E293C9C-50F7-4DF0-A45F-EF6AA41E15B2}" presName="bottSpace" presStyleCnt="0"/>
      <dgm:spPr/>
    </dgm:pt>
    <dgm:pt modelId="{DCDF700C-8587-4AD0-95CF-A8CEBB3AD30B}" type="pres">
      <dgm:prSet presAssocID="{E019F05B-61F4-4915-9D10-5D6F328EA591}" presName="sibTrans" presStyleCnt="0"/>
      <dgm:spPr/>
    </dgm:pt>
    <dgm:pt modelId="{D5C9CF54-A3DB-4262-A188-C006BBF08A29}" type="pres">
      <dgm:prSet presAssocID="{DA3F2F2F-B5A8-4CFD-ABCE-1BC48CD913AF}" presName="compNode" presStyleCnt="0"/>
      <dgm:spPr/>
    </dgm:pt>
    <dgm:pt modelId="{EB21A753-DAF6-4914-9F97-D017DE4534D0}" type="pres">
      <dgm:prSet presAssocID="{DA3F2F2F-B5A8-4CFD-ABCE-1BC48CD913AF}" presName="topSpace" presStyleCnt="0"/>
      <dgm:spPr/>
    </dgm:pt>
    <dgm:pt modelId="{418E44D8-60E4-4008-9F09-1A652C62E8A6}" type="pres">
      <dgm:prSet presAssocID="{DA3F2F2F-B5A8-4CFD-ABCE-1BC48CD913AF}" presName="photoElip" presStyleLbl="node1" presStyleIdx="2" presStyleCnt="4" custScaleX="85516" custScaleY="85516" custLinFactNeighborX="6976" custLinFactNeighborY="21347"/>
      <dgm:spPr>
        <a:prstGeom prst="ellipse">
          <a:avLst/>
        </a:prstGeom>
        <a:blipFill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 t="-1000" b="-1000"/>
          </a:stretch>
        </a:blipFill>
        <a:ln>
          <a:noFill/>
        </a:ln>
      </dgm:spPr>
    </dgm:pt>
    <dgm:pt modelId="{51349271-76B0-4CC0-A678-325A9A4D3475}" type="pres">
      <dgm:prSet presAssocID="{DA3F2F2F-B5A8-4CFD-ABCE-1BC48CD913AF}" presName="iconSpace" presStyleCnt="0"/>
      <dgm:spPr/>
    </dgm:pt>
    <dgm:pt modelId="{9B5C14B8-8D61-4009-9F8C-194486F530FA}" type="pres">
      <dgm:prSet presAssocID="{DA3F2F2F-B5A8-4CFD-ABCE-1BC48CD913AF}" presName="nameTx" presStyleLbl="revTx" presStyleIdx="4" presStyleCnt="8" custLinFactNeighborX="6499" custLinFactNeighborY="-3515">
        <dgm:presLayoutVars>
          <dgm:chMax val="0"/>
          <dgm:chPref val="0"/>
        </dgm:presLayoutVars>
      </dgm:prSet>
      <dgm:spPr/>
    </dgm:pt>
    <dgm:pt modelId="{7C23080D-6185-431F-BAF8-5277AA3C0E29}" type="pres">
      <dgm:prSet presAssocID="{DA3F2F2F-B5A8-4CFD-ABCE-1BC48CD913AF}" presName="txSpace" presStyleCnt="0"/>
      <dgm:spPr/>
    </dgm:pt>
    <dgm:pt modelId="{EE420F84-477D-4635-BEF8-66426E9A259D}" type="pres">
      <dgm:prSet presAssocID="{DA3F2F2F-B5A8-4CFD-ABCE-1BC48CD913AF}" presName="desTx" presStyleLbl="revTx" presStyleIdx="5" presStyleCnt="8" custLinFactY="-45265" custLinFactNeighborX="14101" custLinFactNeighborY="-100000">
        <dgm:presLayoutVars/>
      </dgm:prSet>
      <dgm:spPr/>
    </dgm:pt>
    <dgm:pt modelId="{DB61A93F-5AE0-4A97-AFE4-E1EA7F61D044}" type="pres">
      <dgm:prSet presAssocID="{DA3F2F2F-B5A8-4CFD-ABCE-1BC48CD913AF}" presName="bottSpace" presStyleCnt="0"/>
      <dgm:spPr/>
    </dgm:pt>
    <dgm:pt modelId="{75D7FAE6-857D-40F6-B564-3F282FD27B77}" type="pres">
      <dgm:prSet presAssocID="{038FE749-6004-418E-86C7-7C1B1D7930F4}" presName="sibTrans" presStyleCnt="0"/>
      <dgm:spPr/>
    </dgm:pt>
    <dgm:pt modelId="{F836F72C-94C1-41ED-BA62-813057647F9C}" type="pres">
      <dgm:prSet presAssocID="{B2F9B3BC-1849-4A4A-BBE4-752B9B492C76}" presName="compNode" presStyleCnt="0"/>
      <dgm:spPr/>
    </dgm:pt>
    <dgm:pt modelId="{8D7BA638-A338-4090-BADA-C1ECE7868394}" type="pres">
      <dgm:prSet presAssocID="{B2F9B3BC-1849-4A4A-BBE4-752B9B492C76}" presName="topSpace" presStyleCnt="0"/>
      <dgm:spPr/>
    </dgm:pt>
    <dgm:pt modelId="{04A8E640-7EB5-4EF2-8C83-19A3E5328324}" type="pres">
      <dgm:prSet presAssocID="{B2F9B3BC-1849-4A4A-BBE4-752B9B492C76}" presName="photoElip" presStyleLbl="node1" presStyleIdx="3" presStyleCnt="4" custScaleX="74826" custScaleY="74826" custLinFactNeighborX="-18101" custLinFactNeighborY="-62130"/>
      <dgm:spPr>
        <a:prstGeom prst="ellipse">
          <a:avLst/>
        </a:prstGeom>
        <a:blipFill rotWithShape="1">
          <a:blip xmlns:r="http://schemas.openxmlformats.org/officeDocument/2006/relationships" r:embed="rId5"/>
          <a:srcRect/>
          <a:stretch>
            <a:fillRect l="-29000" r="-29000"/>
          </a:stretch>
        </a:blipFill>
        <a:ln>
          <a:noFill/>
        </a:ln>
      </dgm:spPr>
    </dgm:pt>
    <dgm:pt modelId="{278B038A-7223-4C22-98FA-84D16AB2359F}" type="pres">
      <dgm:prSet presAssocID="{B2F9B3BC-1849-4A4A-BBE4-752B9B492C76}" presName="iconSpace" presStyleCnt="0"/>
      <dgm:spPr/>
    </dgm:pt>
    <dgm:pt modelId="{79C5F495-3DD9-41C8-99AE-150A333447D0}" type="pres">
      <dgm:prSet presAssocID="{B2F9B3BC-1849-4A4A-BBE4-752B9B492C76}" presName="nameTx" presStyleLbl="revTx" presStyleIdx="6" presStyleCnt="8" custLinFactY="-100000" custLinFactNeighborX="-9203" custLinFactNeighborY="-157469">
        <dgm:presLayoutVars>
          <dgm:chMax val="0"/>
          <dgm:chPref val="0"/>
        </dgm:presLayoutVars>
      </dgm:prSet>
      <dgm:spPr/>
    </dgm:pt>
    <dgm:pt modelId="{0D329E5F-B8D6-4027-B396-6AF7DD7D0537}" type="pres">
      <dgm:prSet presAssocID="{B2F9B3BC-1849-4A4A-BBE4-752B9B492C76}" presName="txSpace" presStyleCnt="0"/>
      <dgm:spPr/>
    </dgm:pt>
    <dgm:pt modelId="{5A7600AF-A34B-4D03-B3D6-B3C760AE8E06}" type="pres">
      <dgm:prSet presAssocID="{B2F9B3BC-1849-4A4A-BBE4-752B9B492C76}" presName="desTx" presStyleLbl="revTx" presStyleIdx="7" presStyleCnt="8" custLinFactNeighborX="1819" custLinFactNeighborY="-7212">
        <dgm:presLayoutVars/>
      </dgm:prSet>
      <dgm:spPr/>
    </dgm:pt>
    <dgm:pt modelId="{F9799C58-A628-4E75-9DAC-6616D2E34649}" type="pres">
      <dgm:prSet presAssocID="{B2F9B3BC-1849-4A4A-BBE4-752B9B492C76}" presName="bottSpace" presStyleCnt="0"/>
      <dgm:spPr/>
    </dgm:pt>
  </dgm:ptLst>
  <dgm:cxnLst>
    <dgm:cxn modelId="{A7E7000F-0D10-4D88-844F-C9CB2A6A39DA}" srcId="{5C72703F-EB58-4B0C-8B2A-EDF2A51B2C6C}" destId="{1E293C9C-50F7-4DF0-A45F-EF6AA41E15B2}" srcOrd="1" destOrd="0" parTransId="{04936CC5-1B2F-4620-ABDF-F195956C3F4A}" sibTransId="{E019F05B-61F4-4915-9D10-5D6F328EA591}"/>
    <dgm:cxn modelId="{540FED75-CB4E-4EAD-804F-81226869B095}" type="presOf" srcId="{1E293C9C-50F7-4DF0-A45F-EF6AA41E15B2}" destId="{866F95BB-E9D9-40E2-AB9F-99D5F69BA82A}" srcOrd="0" destOrd="0" presId="urn:microsoft.com/office/officeart/2019/1/layout/PeoplePortraitsList"/>
    <dgm:cxn modelId="{4C525577-8965-4DD8-A876-005F65E1D723}" type="presOf" srcId="{B2F9B3BC-1849-4A4A-BBE4-752B9B492C76}" destId="{79C5F495-3DD9-41C8-99AE-150A333447D0}" srcOrd="0" destOrd="0" presId="urn:microsoft.com/office/officeart/2019/1/layout/PeoplePortraitsList"/>
    <dgm:cxn modelId="{103DE3A3-70BD-4C08-B354-5518A18B954E}" type="presOf" srcId="{DA3F2F2F-B5A8-4CFD-ABCE-1BC48CD913AF}" destId="{9B5C14B8-8D61-4009-9F8C-194486F530FA}" srcOrd="0" destOrd="0" presId="urn:microsoft.com/office/officeart/2019/1/layout/PeoplePortraitsList"/>
    <dgm:cxn modelId="{BB48F2B9-3F80-43D5-9223-76526A774C2D}" srcId="{5C72703F-EB58-4B0C-8B2A-EDF2A51B2C6C}" destId="{B2F9B3BC-1849-4A4A-BBE4-752B9B492C76}" srcOrd="3" destOrd="0" parTransId="{48FD486C-824F-4590-8CFC-BC1053E533DD}" sibTransId="{2946CE56-B018-4C0E-918D-0B36D170024F}"/>
    <dgm:cxn modelId="{E6EDE7CF-5B3F-4E2C-99EE-D5462F0EC9CE}" srcId="{5C72703F-EB58-4B0C-8B2A-EDF2A51B2C6C}" destId="{23CA95F9-8BCF-40C1-B842-BCFFD43632F6}" srcOrd="0" destOrd="0" parTransId="{FC4F4986-5DCD-4DC2-B7FD-2C5FABEF9979}" sibTransId="{D868EA7F-D868-4231-86D5-66D9B2DF2F62}"/>
    <dgm:cxn modelId="{307321D6-32A9-4F29-A35B-8328C6417311}" srcId="{5C72703F-EB58-4B0C-8B2A-EDF2A51B2C6C}" destId="{DA3F2F2F-B5A8-4CFD-ABCE-1BC48CD913AF}" srcOrd="2" destOrd="0" parTransId="{D4AFA5E0-6624-49A6-B10B-4FFA7483C001}" sibTransId="{038FE749-6004-418E-86C7-7C1B1D7930F4}"/>
    <dgm:cxn modelId="{DE44E4D8-C5CF-4438-860F-3C376D4D64F5}" type="presOf" srcId="{23CA95F9-8BCF-40C1-B842-BCFFD43632F6}" destId="{FDFAF16A-4FD0-49F4-8593-32E9A31A4FF7}" srcOrd="0" destOrd="0" presId="urn:microsoft.com/office/officeart/2019/1/layout/PeoplePortraitsList"/>
    <dgm:cxn modelId="{74A68EEE-876E-4134-B088-DC53246E11FE}" type="presOf" srcId="{5C72703F-EB58-4B0C-8B2A-EDF2A51B2C6C}" destId="{BF30E86D-EAFC-44CE-B56C-D7C5EC7742F3}" srcOrd="0" destOrd="0" presId="urn:microsoft.com/office/officeart/2019/1/layout/PeoplePortraitsList"/>
    <dgm:cxn modelId="{3D9D2C87-FAC6-440F-8296-405914DA77FA}" type="presParOf" srcId="{BF30E86D-EAFC-44CE-B56C-D7C5EC7742F3}" destId="{34A89649-B4A9-4A6F-8793-5A3DB37DDDA6}" srcOrd="0" destOrd="0" presId="urn:microsoft.com/office/officeart/2019/1/layout/PeoplePortraitsList"/>
    <dgm:cxn modelId="{10208EBB-3996-40BD-88FB-7743A0FCFC0C}" type="presParOf" srcId="{34A89649-B4A9-4A6F-8793-5A3DB37DDDA6}" destId="{FFB9F511-6797-4909-9D3B-89EBC96F25A8}" srcOrd="0" destOrd="0" presId="urn:microsoft.com/office/officeart/2019/1/layout/PeoplePortraitsList"/>
    <dgm:cxn modelId="{680FCFE1-C0D6-41B7-81EE-34F07569A758}" type="presParOf" srcId="{34A89649-B4A9-4A6F-8793-5A3DB37DDDA6}" destId="{73073D5B-7ADA-4F8B-AD34-0BE114905A44}" srcOrd="1" destOrd="0" presId="urn:microsoft.com/office/officeart/2019/1/layout/PeoplePortraitsList"/>
    <dgm:cxn modelId="{84E22014-947A-4B8C-A1FF-A1E4AAD40AF2}" type="presParOf" srcId="{34A89649-B4A9-4A6F-8793-5A3DB37DDDA6}" destId="{EE33220B-2292-4F19-BD6E-B7F529CD8414}" srcOrd="2" destOrd="0" presId="urn:microsoft.com/office/officeart/2019/1/layout/PeoplePortraitsList"/>
    <dgm:cxn modelId="{6B5D3C86-47CA-4D7E-A443-7DF8A6130E63}" type="presParOf" srcId="{34A89649-B4A9-4A6F-8793-5A3DB37DDDA6}" destId="{FDFAF16A-4FD0-49F4-8593-32E9A31A4FF7}" srcOrd="3" destOrd="0" presId="urn:microsoft.com/office/officeart/2019/1/layout/PeoplePortraitsList"/>
    <dgm:cxn modelId="{119527D7-3755-4E3D-BC66-7A27143BBB8B}" type="presParOf" srcId="{34A89649-B4A9-4A6F-8793-5A3DB37DDDA6}" destId="{EEB88C88-E325-43D0-B163-BFD87C897361}" srcOrd="4" destOrd="0" presId="urn:microsoft.com/office/officeart/2019/1/layout/PeoplePortraitsList"/>
    <dgm:cxn modelId="{8B410EAE-BFFA-4BD7-B4BA-16AABEF1EAA9}" type="presParOf" srcId="{34A89649-B4A9-4A6F-8793-5A3DB37DDDA6}" destId="{7D166BBB-55AF-452C-B9A0-94A1EE55FF4F}" srcOrd="5" destOrd="0" presId="urn:microsoft.com/office/officeart/2019/1/layout/PeoplePortraitsList"/>
    <dgm:cxn modelId="{02A3AE73-815E-459E-B530-44D4C95EF771}" type="presParOf" srcId="{34A89649-B4A9-4A6F-8793-5A3DB37DDDA6}" destId="{860D3358-284A-4827-88CC-2F74FF5A1E56}" srcOrd="6" destOrd="0" presId="urn:microsoft.com/office/officeart/2019/1/layout/PeoplePortraitsList"/>
    <dgm:cxn modelId="{6C30D5CD-53EE-463E-B6E2-B237F041E4C3}" type="presParOf" srcId="{BF30E86D-EAFC-44CE-B56C-D7C5EC7742F3}" destId="{0D4A0804-490F-47AA-B7FA-08C890B0D841}" srcOrd="1" destOrd="0" presId="urn:microsoft.com/office/officeart/2019/1/layout/PeoplePortraitsList"/>
    <dgm:cxn modelId="{E4C40201-6BC4-420D-A8E7-A3465911B5D7}" type="presParOf" srcId="{BF30E86D-EAFC-44CE-B56C-D7C5EC7742F3}" destId="{E40BB94D-AE1C-4F05-8AA5-E9FA9A8CCCDE}" srcOrd="2" destOrd="0" presId="urn:microsoft.com/office/officeart/2019/1/layout/PeoplePortraitsList"/>
    <dgm:cxn modelId="{DF091FE9-5356-4A17-932D-C2EAD2530E8C}" type="presParOf" srcId="{E40BB94D-AE1C-4F05-8AA5-E9FA9A8CCCDE}" destId="{1BC7C3C6-BE78-4F0A-9E69-54742F1AA0F3}" srcOrd="0" destOrd="0" presId="urn:microsoft.com/office/officeart/2019/1/layout/PeoplePortraitsList"/>
    <dgm:cxn modelId="{43A6DAE1-8229-474F-B737-E5233B5044F7}" type="presParOf" srcId="{E40BB94D-AE1C-4F05-8AA5-E9FA9A8CCCDE}" destId="{25238F18-07B8-41D8-8BD9-9F8514E8F9C4}" srcOrd="1" destOrd="0" presId="urn:microsoft.com/office/officeart/2019/1/layout/PeoplePortraitsList"/>
    <dgm:cxn modelId="{811B328F-D513-4A25-BB09-9EDD8689ED34}" type="presParOf" srcId="{E40BB94D-AE1C-4F05-8AA5-E9FA9A8CCCDE}" destId="{6FFE343B-847F-4D3F-A2F9-B95E826EC656}" srcOrd="2" destOrd="0" presId="urn:microsoft.com/office/officeart/2019/1/layout/PeoplePortraitsList"/>
    <dgm:cxn modelId="{B86088D4-B825-4152-895F-72CD7428D68F}" type="presParOf" srcId="{E40BB94D-AE1C-4F05-8AA5-E9FA9A8CCCDE}" destId="{866F95BB-E9D9-40E2-AB9F-99D5F69BA82A}" srcOrd="3" destOrd="0" presId="urn:microsoft.com/office/officeart/2019/1/layout/PeoplePortraitsList"/>
    <dgm:cxn modelId="{9DF4ADBA-E8BF-45F3-B4C1-57BC4E46838A}" type="presParOf" srcId="{E40BB94D-AE1C-4F05-8AA5-E9FA9A8CCCDE}" destId="{B22197FE-7BF1-485D-9B2D-0AD12CF41435}" srcOrd="4" destOrd="0" presId="urn:microsoft.com/office/officeart/2019/1/layout/PeoplePortraitsList"/>
    <dgm:cxn modelId="{AE599A69-85C5-4380-827C-D751478A667D}" type="presParOf" srcId="{E40BB94D-AE1C-4F05-8AA5-E9FA9A8CCCDE}" destId="{1223E777-77CB-4A9A-BF21-12B513842696}" srcOrd="5" destOrd="0" presId="urn:microsoft.com/office/officeart/2019/1/layout/PeoplePortraitsList"/>
    <dgm:cxn modelId="{F8E06700-DE35-4D59-8FE6-04C15FF36365}" type="presParOf" srcId="{E40BB94D-AE1C-4F05-8AA5-E9FA9A8CCCDE}" destId="{48A93FE3-F550-4840-B560-2DB8553BED7D}" srcOrd="6" destOrd="0" presId="urn:microsoft.com/office/officeart/2019/1/layout/PeoplePortraitsList"/>
    <dgm:cxn modelId="{B3BC6484-B724-49D7-B0A5-B96774D6C5A7}" type="presParOf" srcId="{BF30E86D-EAFC-44CE-B56C-D7C5EC7742F3}" destId="{DCDF700C-8587-4AD0-95CF-A8CEBB3AD30B}" srcOrd="3" destOrd="0" presId="urn:microsoft.com/office/officeart/2019/1/layout/PeoplePortraitsList"/>
    <dgm:cxn modelId="{123A582B-C4F8-4519-967F-856EBB9F6F06}" type="presParOf" srcId="{BF30E86D-EAFC-44CE-B56C-D7C5EC7742F3}" destId="{D5C9CF54-A3DB-4262-A188-C006BBF08A29}" srcOrd="4" destOrd="0" presId="urn:microsoft.com/office/officeart/2019/1/layout/PeoplePortraitsList"/>
    <dgm:cxn modelId="{0A329E61-D0BD-4638-AFBB-ECC1E1BB2FE5}" type="presParOf" srcId="{D5C9CF54-A3DB-4262-A188-C006BBF08A29}" destId="{EB21A753-DAF6-4914-9F97-D017DE4534D0}" srcOrd="0" destOrd="0" presId="urn:microsoft.com/office/officeart/2019/1/layout/PeoplePortraitsList"/>
    <dgm:cxn modelId="{4E8CFC80-611A-4174-A442-0AFBB471F58A}" type="presParOf" srcId="{D5C9CF54-A3DB-4262-A188-C006BBF08A29}" destId="{418E44D8-60E4-4008-9F09-1A652C62E8A6}" srcOrd="1" destOrd="0" presId="urn:microsoft.com/office/officeart/2019/1/layout/PeoplePortraitsList"/>
    <dgm:cxn modelId="{D991B0D3-565F-44D9-A83F-197781E114D0}" type="presParOf" srcId="{D5C9CF54-A3DB-4262-A188-C006BBF08A29}" destId="{51349271-76B0-4CC0-A678-325A9A4D3475}" srcOrd="2" destOrd="0" presId="urn:microsoft.com/office/officeart/2019/1/layout/PeoplePortraitsList"/>
    <dgm:cxn modelId="{7FC54EBB-A416-48DA-AADE-209AE477B46E}" type="presParOf" srcId="{D5C9CF54-A3DB-4262-A188-C006BBF08A29}" destId="{9B5C14B8-8D61-4009-9F8C-194486F530FA}" srcOrd="3" destOrd="0" presId="urn:microsoft.com/office/officeart/2019/1/layout/PeoplePortraitsList"/>
    <dgm:cxn modelId="{2DCC0C79-D17C-4625-A51E-8C6146272B0A}" type="presParOf" srcId="{D5C9CF54-A3DB-4262-A188-C006BBF08A29}" destId="{7C23080D-6185-431F-BAF8-5277AA3C0E29}" srcOrd="4" destOrd="0" presId="urn:microsoft.com/office/officeart/2019/1/layout/PeoplePortraitsList"/>
    <dgm:cxn modelId="{A2D210FF-C687-4AED-82B0-395AAD28B698}" type="presParOf" srcId="{D5C9CF54-A3DB-4262-A188-C006BBF08A29}" destId="{EE420F84-477D-4635-BEF8-66426E9A259D}" srcOrd="5" destOrd="0" presId="urn:microsoft.com/office/officeart/2019/1/layout/PeoplePortraitsList"/>
    <dgm:cxn modelId="{948ADD0E-8022-4129-AB57-AF1F16DEEC20}" type="presParOf" srcId="{D5C9CF54-A3DB-4262-A188-C006BBF08A29}" destId="{DB61A93F-5AE0-4A97-AFE4-E1EA7F61D044}" srcOrd="6" destOrd="0" presId="urn:microsoft.com/office/officeart/2019/1/layout/PeoplePortraitsList"/>
    <dgm:cxn modelId="{B37D38BA-04F9-4FDE-90E3-13C84B9D3351}" type="presParOf" srcId="{BF30E86D-EAFC-44CE-B56C-D7C5EC7742F3}" destId="{75D7FAE6-857D-40F6-B564-3F282FD27B77}" srcOrd="5" destOrd="0" presId="urn:microsoft.com/office/officeart/2019/1/layout/PeoplePortraitsList"/>
    <dgm:cxn modelId="{C9461069-5B02-4E7D-89BF-60D89C5520D1}" type="presParOf" srcId="{BF30E86D-EAFC-44CE-B56C-D7C5EC7742F3}" destId="{F836F72C-94C1-41ED-BA62-813057647F9C}" srcOrd="6" destOrd="0" presId="urn:microsoft.com/office/officeart/2019/1/layout/PeoplePortraitsList"/>
    <dgm:cxn modelId="{074A72EB-DB29-40AB-9670-D77CF64F72EE}" type="presParOf" srcId="{F836F72C-94C1-41ED-BA62-813057647F9C}" destId="{8D7BA638-A338-4090-BADA-C1ECE7868394}" srcOrd="0" destOrd="0" presId="urn:microsoft.com/office/officeart/2019/1/layout/PeoplePortraitsList"/>
    <dgm:cxn modelId="{ACF70A6D-0F45-437B-9C70-8A65D4111C5E}" type="presParOf" srcId="{F836F72C-94C1-41ED-BA62-813057647F9C}" destId="{04A8E640-7EB5-4EF2-8C83-19A3E5328324}" srcOrd="1" destOrd="0" presId="urn:microsoft.com/office/officeart/2019/1/layout/PeoplePortraitsList"/>
    <dgm:cxn modelId="{207CB733-8608-4FD4-8942-AEF56B8AD050}" type="presParOf" srcId="{F836F72C-94C1-41ED-BA62-813057647F9C}" destId="{278B038A-7223-4C22-98FA-84D16AB2359F}" srcOrd="2" destOrd="0" presId="urn:microsoft.com/office/officeart/2019/1/layout/PeoplePortraitsList"/>
    <dgm:cxn modelId="{ABBDB8AD-1D60-4A5E-A05E-58E73FB4EE6D}" type="presParOf" srcId="{F836F72C-94C1-41ED-BA62-813057647F9C}" destId="{79C5F495-3DD9-41C8-99AE-150A333447D0}" srcOrd="3" destOrd="0" presId="urn:microsoft.com/office/officeart/2019/1/layout/PeoplePortraitsList"/>
    <dgm:cxn modelId="{4C2F2B28-9C3F-433B-AB15-CE2605DCD325}" type="presParOf" srcId="{F836F72C-94C1-41ED-BA62-813057647F9C}" destId="{0D329E5F-B8D6-4027-B396-6AF7DD7D0537}" srcOrd="4" destOrd="0" presId="urn:microsoft.com/office/officeart/2019/1/layout/PeoplePortraitsList"/>
    <dgm:cxn modelId="{A3CD0915-11F1-4C29-91BA-EF724E1525A8}" type="presParOf" srcId="{F836F72C-94C1-41ED-BA62-813057647F9C}" destId="{5A7600AF-A34B-4D03-B3D6-B3C760AE8E06}" srcOrd="5" destOrd="0" presId="urn:microsoft.com/office/officeart/2019/1/layout/PeoplePortraitsList"/>
    <dgm:cxn modelId="{82E4B52A-F0D2-438B-8CA3-5A6EB2771E78}" type="presParOf" srcId="{F836F72C-94C1-41ED-BA62-813057647F9C}" destId="{F9799C58-A628-4E75-9DAC-6616D2E34649}" srcOrd="6" destOrd="0" presId="urn:microsoft.com/office/officeart/2019/1/layout/PeoplePortraits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2B88B0-44C8-4EF0-ACAD-2413E652542E}" type="doc">
      <dgm:prSet loTypeId="urn:microsoft.com/office/officeart/2008/layout/AlternatingHexagons" loCatId="list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GB"/>
        </a:p>
      </dgm:t>
    </dgm:pt>
    <dgm:pt modelId="{C9FE98DA-4E3E-4003-934A-0E0967E12BC1}">
      <dgm:prSet phldrT="[Testo]"/>
      <dgm:spPr/>
      <dgm:t>
        <a:bodyPr/>
        <a:lstStyle/>
        <a:p>
          <a:r>
            <a:rPr lang="it-IT" dirty="0"/>
            <a:t>Project </a:t>
          </a:r>
          <a:r>
            <a:rPr lang="it-IT" dirty="0" err="1"/>
            <a:t>owner</a:t>
          </a:r>
          <a:endParaRPr lang="en-GB" dirty="0"/>
        </a:p>
      </dgm:t>
    </dgm:pt>
    <dgm:pt modelId="{ABBA4184-CFF5-49CE-B7BF-036096B565EF}" type="parTrans" cxnId="{720137E4-F3C1-43EA-A985-15F684055201}">
      <dgm:prSet/>
      <dgm:spPr/>
      <dgm:t>
        <a:bodyPr/>
        <a:lstStyle/>
        <a:p>
          <a:endParaRPr lang="en-GB"/>
        </a:p>
      </dgm:t>
    </dgm:pt>
    <dgm:pt modelId="{D9FD580D-442C-4038-A7D5-BC223CAEF7FE}" type="sibTrans" cxnId="{720137E4-F3C1-43EA-A985-15F684055201}">
      <dgm:prSet/>
      <dgm:spPr/>
      <dgm:t>
        <a:bodyPr/>
        <a:lstStyle/>
        <a:p>
          <a:r>
            <a:rPr lang="it-IT" dirty="0"/>
            <a:t>Project name</a:t>
          </a:r>
          <a:endParaRPr lang="en-GB" dirty="0"/>
        </a:p>
      </dgm:t>
    </dgm:pt>
    <dgm:pt modelId="{86467E70-0168-4588-BC3D-D15DF5BBF2A5}">
      <dgm:prSet phldrT="[Testo]"/>
      <dgm:spPr/>
      <dgm:t>
        <a:bodyPr/>
        <a:lstStyle/>
        <a:p>
          <a:r>
            <a:rPr lang="it-IT" dirty="0"/>
            <a:t>Service </a:t>
          </a:r>
          <a:r>
            <a:rPr lang="it-IT" dirty="0" err="1"/>
            <a:t>catalog</a:t>
          </a:r>
          <a:endParaRPr lang="en-GB" dirty="0"/>
        </a:p>
      </dgm:t>
    </dgm:pt>
    <dgm:pt modelId="{D702D55A-2AAD-42BC-B4FE-89D5F77E6AF8}" type="parTrans" cxnId="{AE0C1C2B-59B4-463E-AA61-7BFC5A345E3D}">
      <dgm:prSet/>
      <dgm:spPr/>
      <dgm:t>
        <a:bodyPr/>
        <a:lstStyle/>
        <a:p>
          <a:endParaRPr lang="en-GB"/>
        </a:p>
      </dgm:t>
    </dgm:pt>
    <dgm:pt modelId="{81F30E53-DAB5-4A6D-A3EC-652C9A8A68C6}" type="sibTrans" cxnId="{AE0C1C2B-59B4-463E-AA61-7BFC5A345E3D}">
      <dgm:prSet/>
      <dgm:spPr/>
      <dgm:t>
        <a:bodyPr/>
        <a:lstStyle/>
        <a:p>
          <a:r>
            <a:rPr lang="it-IT" dirty="0"/>
            <a:t>Broker</a:t>
          </a:r>
          <a:endParaRPr lang="en-GB" dirty="0"/>
        </a:p>
      </dgm:t>
    </dgm:pt>
    <dgm:pt modelId="{060F34F7-9E72-452E-81E2-93B047164328}">
      <dgm:prSet phldrT="[Testo]"/>
      <dgm:spPr/>
      <dgm:t>
        <a:bodyPr/>
        <a:lstStyle/>
        <a:p>
          <a:r>
            <a:rPr lang="it-IT" dirty="0"/>
            <a:t>Device </a:t>
          </a:r>
          <a:r>
            <a:rPr lang="it-IT" dirty="0" err="1"/>
            <a:t>catalog</a:t>
          </a:r>
          <a:endParaRPr lang="en-GB" dirty="0"/>
        </a:p>
      </dgm:t>
    </dgm:pt>
    <dgm:pt modelId="{DEF5767E-F0DD-4AE5-A476-8B151D1F4812}" type="parTrans" cxnId="{3C3AF19C-5623-4540-9664-7B639DC6B5E0}">
      <dgm:prSet/>
      <dgm:spPr/>
      <dgm:t>
        <a:bodyPr/>
        <a:lstStyle/>
        <a:p>
          <a:endParaRPr lang="en-GB"/>
        </a:p>
      </dgm:t>
    </dgm:pt>
    <dgm:pt modelId="{F941B3B1-66BA-4DEA-A7A5-1B94E8866285}" type="sibTrans" cxnId="{3C3AF19C-5623-4540-9664-7B639DC6B5E0}">
      <dgm:prSet/>
      <dgm:spPr/>
      <dgm:t>
        <a:bodyPr/>
        <a:lstStyle/>
        <a:p>
          <a:r>
            <a:rPr lang="it-IT" dirty="0" err="1"/>
            <a:t>Telegram</a:t>
          </a:r>
          <a:r>
            <a:rPr lang="it-IT" dirty="0"/>
            <a:t> bot</a:t>
          </a:r>
          <a:endParaRPr lang="en-GB" dirty="0"/>
        </a:p>
      </dgm:t>
    </dgm:pt>
    <dgm:pt modelId="{72FBE6F5-D151-488E-B652-54853863C56C}">
      <dgm:prSet/>
      <dgm:spPr>
        <a:solidFill>
          <a:schemeClr val="bg1"/>
        </a:solidFill>
      </dgm:spPr>
      <dgm:t>
        <a:bodyPr/>
        <a:lstStyle/>
        <a:p>
          <a:endParaRPr lang="en-GB"/>
        </a:p>
      </dgm:t>
    </dgm:pt>
    <dgm:pt modelId="{10DBE0FA-7937-4F60-900A-BB3610088116}" type="parTrans" cxnId="{A0B00E82-BB7A-4314-A7D5-A49C0E2F31B2}">
      <dgm:prSet/>
      <dgm:spPr/>
      <dgm:t>
        <a:bodyPr/>
        <a:lstStyle/>
        <a:p>
          <a:endParaRPr lang="en-GB"/>
        </a:p>
      </dgm:t>
    </dgm:pt>
    <dgm:pt modelId="{A89F1BF2-628C-4A47-9390-22B3EB692D7A}" type="sibTrans" cxnId="{A0B00E82-BB7A-4314-A7D5-A49C0E2F31B2}">
      <dgm:prSet/>
      <dgm:spPr/>
      <dgm:t>
        <a:bodyPr/>
        <a:lstStyle/>
        <a:p>
          <a:r>
            <a:rPr lang="it-IT" dirty="0"/>
            <a:t>Green-</a:t>
          </a:r>
          <a:r>
            <a:rPr lang="it-IT" dirty="0" err="1"/>
            <a:t>houses</a:t>
          </a:r>
          <a:endParaRPr lang="en-GB" dirty="0"/>
        </a:p>
      </dgm:t>
    </dgm:pt>
    <dgm:pt modelId="{337A69D9-96D4-496E-8103-1130C37755E7}">
      <dgm:prSet phldrT="[Testo]"/>
      <dgm:spPr/>
      <dgm:t>
        <a:bodyPr/>
        <a:lstStyle/>
        <a:p>
          <a:r>
            <a:rPr lang="it-IT" dirty="0"/>
            <a:t>Users</a:t>
          </a:r>
          <a:endParaRPr lang="en-GB" dirty="0"/>
        </a:p>
      </dgm:t>
    </dgm:pt>
    <dgm:pt modelId="{0C2C6BCD-B290-42A2-9D93-E5C9F38ADAC2}" type="sibTrans" cxnId="{8E3B99D6-B785-43C2-970C-DA99447DAE81}">
      <dgm:prSet/>
      <dgm:spPr/>
      <dgm:t>
        <a:bodyPr/>
        <a:lstStyle/>
        <a:p>
          <a:r>
            <a:rPr lang="it-IT" dirty="0"/>
            <a:t>Services</a:t>
          </a:r>
          <a:endParaRPr lang="en-GB" dirty="0"/>
        </a:p>
      </dgm:t>
    </dgm:pt>
    <dgm:pt modelId="{F2DF67B3-1D46-41F9-AAE6-F6171C4C8A62}" type="parTrans" cxnId="{8E3B99D6-B785-43C2-970C-DA99447DAE81}">
      <dgm:prSet/>
      <dgm:spPr/>
      <dgm:t>
        <a:bodyPr/>
        <a:lstStyle/>
        <a:p>
          <a:endParaRPr lang="en-GB"/>
        </a:p>
      </dgm:t>
    </dgm:pt>
    <dgm:pt modelId="{84489BA1-BBA8-4D10-9D1A-C1A5B341768D}" type="pres">
      <dgm:prSet presAssocID="{BA2B88B0-44C8-4EF0-ACAD-2413E652542E}" presName="Name0" presStyleCnt="0">
        <dgm:presLayoutVars>
          <dgm:chMax/>
          <dgm:chPref/>
          <dgm:dir/>
          <dgm:animLvl val="lvl"/>
        </dgm:presLayoutVars>
      </dgm:prSet>
      <dgm:spPr/>
    </dgm:pt>
    <dgm:pt modelId="{C1A951F7-5E69-431C-87C4-9A6AB22A2D8B}" type="pres">
      <dgm:prSet presAssocID="{C9FE98DA-4E3E-4003-934A-0E0967E12BC1}" presName="composite" presStyleCnt="0"/>
      <dgm:spPr/>
    </dgm:pt>
    <dgm:pt modelId="{9F31151C-8FA6-4BD5-BC4C-450354C50BF1}" type="pres">
      <dgm:prSet presAssocID="{C9FE98DA-4E3E-4003-934A-0E0967E12BC1}" presName="Parent1" presStyleLbl="node1" presStyleIdx="0" presStyleCnt="10">
        <dgm:presLayoutVars>
          <dgm:chMax val="1"/>
          <dgm:chPref val="1"/>
          <dgm:bulletEnabled val="1"/>
        </dgm:presLayoutVars>
      </dgm:prSet>
      <dgm:spPr/>
    </dgm:pt>
    <dgm:pt modelId="{D7D01CA3-ED2A-4BE6-A933-F6D213283202}" type="pres">
      <dgm:prSet presAssocID="{C9FE98DA-4E3E-4003-934A-0E0967E12BC1}" presName="Childtext1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B5F23AA3-A426-4B1E-9675-8E7A76A36A6C}" type="pres">
      <dgm:prSet presAssocID="{C9FE98DA-4E3E-4003-934A-0E0967E12BC1}" presName="BalanceSpacing" presStyleCnt="0"/>
      <dgm:spPr/>
    </dgm:pt>
    <dgm:pt modelId="{D12FFD2F-2BAB-407B-BCE6-AB29DFBF6E17}" type="pres">
      <dgm:prSet presAssocID="{C9FE98DA-4E3E-4003-934A-0E0967E12BC1}" presName="BalanceSpacing1" presStyleCnt="0"/>
      <dgm:spPr/>
    </dgm:pt>
    <dgm:pt modelId="{57F3A9AB-C07A-4C57-8386-E3BBC3E0CC10}" type="pres">
      <dgm:prSet presAssocID="{D9FD580D-442C-4038-A7D5-BC223CAEF7FE}" presName="Accent1Text" presStyleLbl="node1" presStyleIdx="1" presStyleCnt="10" custLinFactX="100000" custLinFactNeighborX="114139" custLinFactNeighborY="-336"/>
      <dgm:spPr/>
    </dgm:pt>
    <dgm:pt modelId="{202A8AA2-3C8E-4676-A943-400A3698FE5A}" type="pres">
      <dgm:prSet presAssocID="{D9FD580D-442C-4038-A7D5-BC223CAEF7FE}" presName="spaceBetweenRectangles" presStyleCnt="0"/>
      <dgm:spPr/>
    </dgm:pt>
    <dgm:pt modelId="{A087C10B-6854-405E-9EFB-245713D6BA76}" type="pres">
      <dgm:prSet presAssocID="{86467E70-0168-4588-BC3D-D15DF5BBF2A5}" presName="composite" presStyleCnt="0"/>
      <dgm:spPr/>
    </dgm:pt>
    <dgm:pt modelId="{BEA0411D-E059-40BB-9E7B-D46ED1D9F85E}" type="pres">
      <dgm:prSet presAssocID="{86467E70-0168-4588-BC3D-D15DF5BBF2A5}" presName="Parent1" presStyleLbl="node1" presStyleIdx="2" presStyleCnt="10" custLinFactX="64690" custLinFactNeighborX="100000" custLinFactNeighborY="82804">
        <dgm:presLayoutVars>
          <dgm:chMax val="1"/>
          <dgm:chPref val="1"/>
          <dgm:bulletEnabled val="1"/>
        </dgm:presLayoutVars>
      </dgm:prSet>
      <dgm:spPr/>
    </dgm:pt>
    <dgm:pt modelId="{88211A20-6638-4F0A-A852-1FC3478EED4F}" type="pres">
      <dgm:prSet presAssocID="{86467E70-0168-4588-BC3D-D15DF5BBF2A5}" presName="Childtext1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ABC34792-F306-407C-99A2-DC5CD6034A38}" type="pres">
      <dgm:prSet presAssocID="{86467E70-0168-4588-BC3D-D15DF5BBF2A5}" presName="BalanceSpacing" presStyleCnt="0"/>
      <dgm:spPr/>
    </dgm:pt>
    <dgm:pt modelId="{11140326-5ACB-458F-942F-17015DDA1F6C}" type="pres">
      <dgm:prSet presAssocID="{86467E70-0168-4588-BC3D-D15DF5BBF2A5}" presName="BalanceSpacing1" presStyleCnt="0"/>
      <dgm:spPr/>
    </dgm:pt>
    <dgm:pt modelId="{DAC0C349-E357-47A9-AC23-9041910FDA80}" type="pres">
      <dgm:prSet presAssocID="{81F30E53-DAB5-4A6D-A3EC-652C9A8A68C6}" presName="Accent1Text" presStyleLbl="node1" presStyleIdx="3" presStyleCnt="10"/>
      <dgm:spPr/>
    </dgm:pt>
    <dgm:pt modelId="{211A4406-3DAC-4F6D-BC9B-22ECA8539BA8}" type="pres">
      <dgm:prSet presAssocID="{81F30E53-DAB5-4A6D-A3EC-652C9A8A68C6}" presName="spaceBetweenRectangles" presStyleCnt="0"/>
      <dgm:spPr/>
    </dgm:pt>
    <dgm:pt modelId="{BEB98DFE-D9C6-4CF6-B0C9-F01CE9F24B04}" type="pres">
      <dgm:prSet presAssocID="{060F34F7-9E72-452E-81E2-93B047164328}" presName="composite" presStyleCnt="0"/>
      <dgm:spPr/>
    </dgm:pt>
    <dgm:pt modelId="{6660744B-46D5-478A-82B6-82624B6A7172}" type="pres">
      <dgm:prSet presAssocID="{060F34F7-9E72-452E-81E2-93B047164328}" presName="Parent1" presStyleLbl="node1" presStyleIdx="4" presStyleCnt="10">
        <dgm:presLayoutVars>
          <dgm:chMax val="1"/>
          <dgm:chPref val="1"/>
          <dgm:bulletEnabled val="1"/>
        </dgm:presLayoutVars>
      </dgm:prSet>
      <dgm:spPr/>
    </dgm:pt>
    <dgm:pt modelId="{1E7C47E3-E53E-446A-8C20-3E1AD3DF611A}" type="pres">
      <dgm:prSet presAssocID="{060F34F7-9E72-452E-81E2-93B047164328}" presName="Childtext1" presStyleLbl="revTx" presStyleIdx="2" presStyleCnt="5" custLinFactX="-100000" custLinFactY="-46358" custLinFactNeighborX="-155186" custLinFactNeighborY="-100000">
        <dgm:presLayoutVars>
          <dgm:chMax val="0"/>
          <dgm:chPref val="0"/>
          <dgm:bulletEnabled val="1"/>
        </dgm:presLayoutVars>
      </dgm:prSet>
      <dgm:spPr/>
    </dgm:pt>
    <dgm:pt modelId="{AEA74785-AF20-4252-9575-41643B4263F5}" type="pres">
      <dgm:prSet presAssocID="{060F34F7-9E72-452E-81E2-93B047164328}" presName="BalanceSpacing" presStyleCnt="0"/>
      <dgm:spPr/>
    </dgm:pt>
    <dgm:pt modelId="{15C0057D-B769-44FF-97C1-0A6E33F644B5}" type="pres">
      <dgm:prSet presAssocID="{060F34F7-9E72-452E-81E2-93B047164328}" presName="BalanceSpacing1" presStyleCnt="0"/>
      <dgm:spPr/>
    </dgm:pt>
    <dgm:pt modelId="{D2EC362F-67FE-4F6E-81CB-315419E1D98D}" type="pres">
      <dgm:prSet presAssocID="{F941B3B1-66BA-4DEA-A7A5-1B94E8866285}" presName="Accent1Text" presStyleLbl="node1" presStyleIdx="5" presStyleCnt="10" custLinFactNeighborX="59306" custLinFactNeighborY="88881"/>
      <dgm:spPr/>
    </dgm:pt>
    <dgm:pt modelId="{3405154A-5B82-4386-86E4-54D4F077EDD9}" type="pres">
      <dgm:prSet presAssocID="{F941B3B1-66BA-4DEA-A7A5-1B94E8866285}" presName="spaceBetweenRectangles" presStyleCnt="0"/>
      <dgm:spPr/>
    </dgm:pt>
    <dgm:pt modelId="{171BA790-40E4-4DCC-825B-D7DD97027B3A}" type="pres">
      <dgm:prSet presAssocID="{337A69D9-96D4-496E-8103-1130C37755E7}" presName="composite" presStyleCnt="0"/>
      <dgm:spPr/>
    </dgm:pt>
    <dgm:pt modelId="{0A923226-E2AB-489E-B91D-E620F753A30A}" type="pres">
      <dgm:prSet presAssocID="{337A69D9-96D4-496E-8103-1130C37755E7}" presName="Parent1" presStyleLbl="node1" presStyleIdx="6" presStyleCnt="10" custLinFactX="100000" custLinFactY="-73443" custLinFactNeighborX="115311" custLinFactNeighborY="-100000">
        <dgm:presLayoutVars>
          <dgm:chMax val="1"/>
          <dgm:chPref val="1"/>
          <dgm:bulletEnabled val="1"/>
        </dgm:presLayoutVars>
      </dgm:prSet>
      <dgm:spPr/>
    </dgm:pt>
    <dgm:pt modelId="{F5EB773C-DE9D-4A15-A0DA-E3F9C0D620DF}" type="pres">
      <dgm:prSet presAssocID="{337A69D9-96D4-496E-8103-1130C37755E7}" presName="Childtext1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BDA34A15-4209-4DF4-ABA7-29616E47E287}" type="pres">
      <dgm:prSet presAssocID="{337A69D9-96D4-496E-8103-1130C37755E7}" presName="BalanceSpacing" presStyleCnt="0"/>
      <dgm:spPr/>
    </dgm:pt>
    <dgm:pt modelId="{1823A4EE-519F-43B4-B11C-F4FF188CE912}" type="pres">
      <dgm:prSet presAssocID="{337A69D9-96D4-496E-8103-1130C37755E7}" presName="BalanceSpacing1" presStyleCnt="0"/>
      <dgm:spPr/>
    </dgm:pt>
    <dgm:pt modelId="{80D5F063-C16C-451C-841F-2490317E9BC5}" type="pres">
      <dgm:prSet presAssocID="{0C2C6BCD-B290-42A2-9D93-E5C9F38ADAC2}" presName="Accent1Text" presStyleLbl="node1" presStyleIdx="7" presStyleCnt="10" custLinFactNeighborX="5628" custLinFactNeighborY="936"/>
      <dgm:spPr/>
    </dgm:pt>
    <dgm:pt modelId="{656421D6-9D55-4041-9724-ECA883E8DEFD}" type="pres">
      <dgm:prSet presAssocID="{0C2C6BCD-B290-42A2-9D93-E5C9F38ADAC2}" presName="spaceBetweenRectangles" presStyleCnt="0"/>
      <dgm:spPr/>
    </dgm:pt>
    <dgm:pt modelId="{B3950808-7BBB-4A38-8E29-8A3C713FB9C8}" type="pres">
      <dgm:prSet presAssocID="{72FBE6F5-D151-488E-B652-54853863C56C}" presName="composite" presStyleCnt="0"/>
      <dgm:spPr/>
    </dgm:pt>
    <dgm:pt modelId="{CC61A03D-03F7-46F7-96F9-E82FBFC41FE2}" type="pres">
      <dgm:prSet presAssocID="{72FBE6F5-D151-488E-B652-54853863C56C}" presName="Parent1" presStyleLbl="node1" presStyleIdx="8" presStyleCnt="10">
        <dgm:presLayoutVars>
          <dgm:chMax val="1"/>
          <dgm:chPref val="1"/>
          <dgm:bulletEnabled val="1"/>
        </dgm:presLayoutVars>
      </dgm:prSet>
      <dgm:spPr/>
    </dgm:pt>
    <dgm:pt modelId="{EF4E5565-2210-4E5B-B4D1-515ECC91E79E}" type="pres">
      <dgm:prSet presAssocID="{72FBE6F5-D151-488E-B652-54853863C56C}" presName="Childtext1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DBD91D52-A4D6-4F73-8316-825B5084D0B4}" type="pres">
      <dgm:prSet presAssocID="{72FBE6F5-D151-488E-B652-54853863C56C}" presName="BalanceSpacing" presStyleCnt="0"/>
      <dgm:spPr/>
    </dgm:pt>
    <dgm:pt modelId="{6BB30591-36A2-4D03-A2AC-AF5A4397634A}" type="pres">
      <dgm:prSet presAssocID="{72FBE6F5-D151-488E-B652-54853863C56C}" presName="BalanceSpacing1" presStyleCnt="0"/>
      <dgm:spPr/>
    </dgm:pt>
    <dgm:pt modelId="{CB3AD82B-FB13-4391-8DEB-9004DE5D7930}" type="pres">
      <dgm:prSet presAssocID="{A89F1BF2-628C-4A47-9390-22B3EB692D7A}" presName="Accent1Text" presStyleLbl="node1" presStyleIdx="9" presStyleCnt="10" custLinFactNeighborX="1425" custLinFactNeighborY="5234"/>
      <dgm:spPr/>
    </dgm:pt>
  </dgm:ptLst>
  <dgm:cxnLst>
    <dgm:cxn modelId="{BC63CB0F-94DD-48B8-9DCA-80DD488DE7FD}" type="presOf" srcId="{72FBE6F5-D151-488E-B652-54853863C56C}" destId="{CC61A03D-03F7-46F7-96F9-E82FBFC41FE2}" srcOrd="0" destOrd="0" presId="urn:microsoft.com/office/officeart/2008/layout/AlternatingHexagons"/>
    <dgm:cxn modelId="{AE0C1C2B-59B4-463E-AA61-7BFC5A345E3D}" srcId="{BA2B88B0-44C8-4EF0-ACAD-2413E652542E}" destId="{86467E70-0168-4588-BC3D-D15DF5BBF2A5}" srcOrd="1" destOrd="0" parTransId="{D702D55A-2AAD-42BC-B4FE-89D5F77E6AF8}" sibTransId="{81F30E53-DAB5-4A6D-A3EC-652C9A8A68C6}"/>
    <dgm:cxn modelId="{3F1ECB45-B814-444E-83EA-F549E2868ECC}" type="presOf" srcId="{060F34F7-9E72-452E-81E2-93B047164328}" destId="{6660744B-46D5-478A-82B6-82624B6A7172}" srcOrd="0" destOrd="0" presId="urn:microsoft.com/office/officeart/2008/layout/AlternatingHexagons"/>
    <dgm:cxn modelId="{D7B4596B-C6F4-4912-8BAD-30B9B7EA64A4}" type="presOf" srcId="{BA2B88B0-44C8-4EF0-ACAD-2413E652542E}" destId="{84489BA1-BBA8-4D10-9D1A-C1A5B341768D}" srcOrd="0" destOrd="0" presId="urn:microsoft.com/office/officeart/2008/layout/AlternatingHexagons"/>
    <dgm:cxn modelId="{CDABA04B-7736-4329-829C-F049F5A8C457}" type="presOf" srcId="{0C2C6BCD-B290-42A2-9D93-E5C9F38ADAC2}" destId="{80D5F063-C16C-451C-841F-2490317E9BC5}" srcOrd="0" destOrd="0" presId="urn:microsoft.com/office/officeart/2008/layout/AlternatingHexagons"/>
    <dgm:cxn modelId="{71F4B272-9DF9-4C9C-A1A7-4ECB93547603}" type="presOf" srcId="{D9FD580D-442C-4038-A7D5-BC223CAEF7FE}" destId="{57F3A9AB-C07A-4C57-8386-E3BBC3E0CC10}" srcOrd="0" destOrd="0" presId="urn:microsoft.com/office/officeart/2008/layout/AlternatingHexagons"/>
    <dgm:cxn modelId="{A0B00E82-BB7A-4314-A7D5-A49C0E2F31B2}" srcId="{BA2B88B0-44C8-4EF0-ACAD-2413E652542E}" destId="{72FBE6F5-D151-488E-B652-54853863C56C}" srcOrd="4" destOrd="0" parTransId="{10DBE0FA-7937-4F60-900A-BB3610088116}" sibTransId="{A89F1BF2-628C-4A47-9390-22B3EB692D7A}"/>
    <dgm:cxn modelId="{B568FE85-0626-41F1-8C08-6CFE17FD451C}" type="presOf" srcId="{F941B3B1-66BA-4DEA-A7A5-1B94E8866285}" destId="{D2EC362F-67FE-4F6E-81CB-315419E1D98D}" srcOrd="0" destOrd="0" presId="urn:microsoft.com/office/officeart/2008/layout/AlternatingHexagons"/>
    <dgm:cxn modelId="{3C3AF19C-5623-4540-9664-7B639DC6B5E0}" srcId="{BA2B88B0-44C8-4EF0-ACAD-2413E652542E}" destId="{060F34F7-9E72-452E-81E2-93B047164328}" srcOrd="2" destOrd="0" parTransId="{DEF5767E-F0DD-4AE5-A476-8B151D1F4812}" sibTransId="{F941B3B1-66BA-4DEA-A7A5-1B94E8866285}"/>
    <dgm:cxn modelId="{730600A1-95FB-456A-8ACD-16ACD2EBDA55}" type="presOf" srcId="{A89F1BF2-628C-4A47-9390-22B3EB692D7A}" destId="{CB3AD82B-FB13-4391-8DEB-9004DE5D7930}" srcOrd="0" destOrd="0" presId="urn:microsoft.com/office/officeart/2008/layout/AlternatingHexagons"/>
    <dgm:cxn modelId="{5F16D1D4-6A8E-41CF-990B-3F4676290259}" type="presOf" srcId="{86467E70-0168-4588-BC3D-D15DF5BBF2A5}" destId="{BEA0411D-E059-40BB-9E7B-D46ED1D9F85E}" srcOrd="0" destOrd="0" presId="urn:microsoft.com/office/officeart/2008/layout/AlternatingHexagons"/>
    <dgm:cxn modelId="{8E3B99D6-B785-43C2-970C-DA99447DAE81}" srcId="{BA2B88B0-44C8-4EF0-ACAD-2413E652542E}" destId="{337A69D9-96D4-496E-8103-1130C37755E7}" srcOrd="3" destOrd="0" parTransId="{F2DF67B3-1D46-41F9-AAE6-F6171C4C8A62}" sibTransId="{0C2C6BCD-B290-42A2-9D93-E5C9F38ADAC2}"/>
    <dgm:cxn modelId="{0DDA57E2-FB49-4BA1-9370-72DF3D2DA48B}" type="presOf" srcId="{C9FE98DA-4E3E-4003-934A-0E0967E12BC1}" destId="{9F31151C-8FA6-4BD5-BC4C-450354C50BF1}" srcOrd="0" destOrd="0" presId="urn:microsoft.com/office/officeart/2008/layout/AlternatingHexagons"/>
    <dgm:cxn modelId="{720137E4-F3C1-43EA-A985-15F684055201}" srcId="{BA2B88B0-44C8-4EF0-ACAD-2413E652542E}" destId="{C9FE98DA-4E3E-4003-934A-0E0967E12BC1}" srcOrd="0" destOrd="0" parTransId="{ABBA4184-CFF5-49CE-B7BF-036096B565EF}" sibTransId="{D9FD580D-442C-4038-A7D5-BC223CAEF7FE}"/>
    <dgm:cxn modelId="{74D7B4EE-76E8-4CF7-B48C-32A1CDB8ECD7}" type="presOf" srcId="{81F30E53-DAB5-4A6D-A3EC-652C9A8A68C6}" destId="{DAC0C349-E357-47A9-AC23-9041910FDA80}" srcOrd="0" destOrd="0" presId="urn:microsoft.com/office/officeart/2008/layout/AlternatingHexagons"/>
    <dgm:cxn modelId="{706092F2-1F67-4FEF-A64B-AB79B990B224}" type="presOf" srcId="{337A69D9-96D4-496E-8103-1130C37755E7}" destId="{0A923226-E2AB-489E-B91D-E620F753A30A}" srcOrd="0" destOrd="0" presId="urn:microsoft.com/office/officeart/2008/layout/AlternatingHexagons"/>
    <dgm:cxn modelId="{0993CB59-9213-4B1D-A6D5-6D9C0338C46E}" type="presParOf" srcId="{84489BA1-BBA8-4D10-9D1A-C1A5B341768D}" destId="{C1A951F7-5E69-431C-87C4-9A6AB22A2D8B}" srcOrd="0" destOrd="0" presId="urn:microsoft.com/office/officeart/2008/layout/AlternatingHexagons"/>
    <dgm:cxn modelId="{BDAA533B-6EB8-4FF3-AADC-FFB7476757F2}" type="presParOf" srcId="{C1A951F7-5E69-431C-87C4-9A6AB22A2D8B}" destId="{9F31151C-8FA6-4BD5-BC4C-450354C50BF1}" srcOrd="0" destOrd="0" presId="urn:microsoft.com/office/officeart/2008/layout/AlternatingHexagons"/>
    <dgm:cxn modelId="{0277E3EE-46FA-4AAB-9079-78B447EA08E1}" type="presParOf" srcId="{C1A951F7-5E69-431C-87C4-9A6AB22A2D8B}" destId="{D7D01CA3-ED2A-4BE6-A933-F6D213283202}" srcOrd="1" destOrd="0" presId="urn:microsoft.com/office/officeart/2008/layout/AlternatingHexagons"/>
    <dgm:cxn modelId="{9F8D925F-A1F2-480F-B714-B3E610977628}" type="presParOf" srcId="{C1A951F7-5E69-431C-87C4-9A6AB22A2D8B}" destId="{B5F23AA3-A426-4B1E-9675-8E7A76A36A6C}" srcOrd="2" destOrd="0" presId="urn:microsoft.com/office/officeart/2008/layout/AlternatingHexagons"/>
    <dgm:cxn modelId="{B08DD6D7-A1E8-4825-A82D-5B35F3E99B50}" type="presParOf" srcId="{C1A951F7-5E69-431C-87C4-9A6AB22A2D8B}" destId="{D12FFD2F-2BAB-407B-BCE6-AB29DFBF6E17}" srcOrd="3" destOrd="0" presId="urn:microsoft.com/office/officeart/2008/layout/AlternatingHexagons"/>
    <dgm:cxn modelId="{4E56EF04-3864-4B37-AEF1-69E5255A858C}" type="presParOf" srcId="{C1A951F7-5E69-431C-87C4-9A6AB22A2D8B}" destId="{57F3A9AB-C07A-4C57-8386-E3BBC3E0CC10}" srcOrd="4" destOrd="0" presId="urn:microsoft.com/office/officeart/2008/layout/AlternatingHexagons"/>
    <dgm:cxn modelId="{F3909600-17FD-4993-88FE-7C6B5FA8FB0D}" type="presParOf" srcId="{84489BA1-BBA8-4D10-9D1A-C1A5B341768D}" destId="{202A8AA2-3C8E-4676-A943-400A3698FE5A}" srcOrd="1" destOrd="0" presId="urn:microsoft.com/office/officeart/2008/layout/AlternatingHexagons"/>
    <dgm:cxn modelId="{04A470FB-DC38-4DD1-B561-AF686980F9B2}" type="presParOf" srcId="{84489BA1-BBA8-4D10-9D1A-C1A5B341768D}" destId="{A087C10B-6854-405E-9EFB-245713D6BA76}" srcOrd="2" destOrd="0" presId="urn:microsoft.com/office/officeart/2008/layout/AlternatingHexagons"/>
    <dgm:cxn modelId="{BDB7E9E5-6A5A-4970-93FC-41C39439E859}" type="presParOf" srcId="{A087C10B-6854-405E-9EFB-245713D6BA76}" destId="{BEA0411D-E059-40BB-9E7B-D46ED1D9F85E}" srcOrd="0" destOrd="0" presId="urn:microsoft.com/office/officeart/2008/layout/AlternatingHexagons"/>
    <dgm:cxn modelId="{576DF6BC-377A-44CF-9343-AC11502E1BBE}" type="presParOf" srcId="{A087C10B-6854-405E-9EFB-245713D6BA76}" destId="{88211A20-6638-4F0A-A852-1FC3478EED4F}" srcOrd="1" destOrd="0" presId="urn:microsoft.com/office/officeart/2008/layout/AlternatingHexagons"/>
    <dgm:cxn modelId="{4F65590D-B43F-4BC3-A9D6-20E53B93B0B4}" type="presParOf" srcId="{A087C10B-6854-405E-9EFB-245713D6BA76}" destId="{ABC34792-F306-407C-99A2-DC5CD6034A38}" srcOrd="2" destOrd="0" presId="urn:microsoft.com/office/officeart/2008/layout/AlternatingHexagons"/>
    <dgm:cxn modelId="{44EF838F-A7F9-4CB9-9616-0FF968BF08B9}" type="presParOf" srcId="{A087C10B-6854-405E-9EFB-245713D6BA76}" destId="{11140326-5ACB-458F-942F-17015DDA1F6C}" srcOrd="3" destOrd="0" presId="urn:microsoft.com/office/officeart/2008/layout/AlternatingHexagons"/>
    <dgm:cxn modelId="{2BB20294-2691-4467-9B52-273DE03C0353}" type="presParOf" srcId="{A087C10B-6854-405E-9EFB-245713D6BA76}" destId="{DAC0C349-E357-47A9-AC23-9041910FDA80}" srcOrd="4" destOrd="0" presId="urn:microsoft.com/office/officeart/2008/layout/AlternatingHexagons"/>
    <dgm:cxn modelId="{EA857CC4-F9AA-4B1C-BAAC-F6467B45E615}" type="presParOf" srcId="{84489BA1-BBA8-4D10-9D1A-C1A5B341768D}" destId="{211A4406-3DAC-4F6D-BC9B-22ECA8539BA8}" srcOrd="3" destOrd="0" presId="urn:microsoft.com/office/officeart/2008/layout/AlternatingHexagons"/>
    <dgm:cxn modelId="{3197ADF8-E7C5-4E6C-A7CC-EB421C5A0E9B}" type="presParOf" srcId="{84489BA1-BBA8-4D10-9D1A-C1A5B341768D}" destId="{BEB98DFE-D9C6-4CF6-B0C9-F01CE9F24B04}" srcOrd="4" destOrd="0" presId="urn:microsoft.com/office/officeart/2008/layout/AlternatingHexagons"/>
    <dgm:cxn modelId="{A5254B48-D897-4A13-9094-DDCE1898DDEE}" type="presParOf" srcId="{BEB98DFE-D9C6-4CF6-B0C9-F01CE9F24B04}" destId="{6660744B-46D5-478A-82B6-82624B6A7172}" srcOrd="0" destOrd="0" presId="urn:microsoft.com/office/officeart/2008/layout/AlternatingHexagons"/>
    <dgm:cxn modelId="{56F10C71-0A92-476F-B0B2-960225449FB1}" type="presParOf" srcId="{BEB98DFE-D9C6-4CF6-B0C9-F01CE9F24B04}" destId="{1E7C47E3-E53E-446A-8C20-3E1AD3DF611A}" srcOrd="1" destOrd="0" presId="urn:microsoft.com/office/officeart/2008/layout/AlternatingHexagons"/>
    <dgm:cxn modelId="{EB7B165C-89FE-490C-975A-4FBCE17C5AF3}" type="presParOf" srcId="{BEB98DFE-D9C6-4CF6-B0C9-F01CE9F24B04}" destId="{AEA74785-AF20-4252-9575-41643B4263F5}" srcOrd="2" destOrd="0" presId="urn:microsoft.com/office/officeart/2008/layout/AlternatingHexagons"/>
    <dgm:cxn modelId="{71F4661A-4F6B-4D2B-96F9-9D153FFB013C}" type="presParOf" srcId="{BEB98DFE-D9C6-4CF6-B0C9-F01CE9F24B04}" destId="{15C0057D-B769-44FF-97C1-0A6E33F644B5}" srcOrd="3" destOrd="0" presId="urn:microsoft.com/office/officeart/2008/layout/AlternatingHexagons"/>
    <dgm:cxn modelId="{5AB61283-3DB5-4D76-97E7-ED9BB3EB060B}" type="presParOf" srcId="{BEB98DFE-D9C6-4CF6-B0C9-F01CE9F24B04}" destId="{D2EC362F-67FE-4F6E-81CB-315419E1D98D}" srcOrd="4" destOrd="0" presId="urn:microsoft.com/office/officeart/2008/layout/AlternatingHexagons"/>
    <dgm:cxn modelId="{115C9C81-ED37-457B-A028-36BA39279900}" type="presParOf" srcId="{84489BA1-BBA8-4D10-9D1A-C1A5B341768D}" destId="{3405154A-5B82-4386-86E4-54D4F077EDD9}" srcOrd="5" destOrd="0" presId="urn:microsoft.com/office/officeart/2008/layout/AlternatingHexagons"/>
    <dgm:cxn modelId="{704240DE-4C87-4E02-A726-0C6BBACAE1EF}" type="presParOf" srcId="{84489BA1-BBA8-4D10-9D1A-C1A5B341768D}" destId="{171BA790-40E4-4DCC-825B-D7DD97027B3A}" srcOrd="6" destOrd="0" presId="urn:microsoft.com/office/officeart/2008/layout/AlternatingHexagons"/>
    <dgm:cxn modelId="{3A331D64-0B7F-4E25-986E-F91BE2EFBAC3}" type="presParOf" srcId="{171BA790-40E4-4DCC-825B-D7DD97027B3A}" destId="{0A923226-E2AB-489E-B91D-E620F753A30A}" srcOrd="0" destOrd="0" presId="urn:microsoft.com/office/officeart/2008/layout/AlternatingHexagons"/>
    <dgm:cxn modelId="{567625B9-584E-46C6-8E93-BD42C7D0397F}" type="presParOf" srcId="{171BA790-40E4-4DCC-825B-D7DD97027B3A}" destId="{F5EB773C-DE9D-4A15-A0DA-E3F9C0D620DF}" srcOrd="1" destOrd="0" presId="urn:microsoft.com/office/officeart/2008/layout/AlternatingHexagons"/>
    <dgm:cxn modelId="{263AC58D-8479-47D2-944E-5E38A89AAC53}" type="presParOf" srcId="{171BA790-40E4-4DCC-825B-D7DD97027B3A}" destId="{BDA34A15-4209-4DF4-ABA7-29616E47E287}" srcOrd="2" destOrd="0" presId="urn:microsoft.com/office/officeart/2008/layout/AlternatingHexagons"/>
    <dgm:cxn modelId="{62F45EC8-A651-42E2-9DB5-194C8645A736}" type="presParOf" srcId="{171BA790-40E4-4DCC-825B-D7DD97027B3A}" destId="{1823A4EE-519F-43B4-B11C-F4FF188CE912}" srcOrd="3" destOrd="0" presId="urn:microsoft.com/office/officeart/2008/layout/AlternatingHexagons"/>
    <dgm:cxn modelId="{E6BC97F9-3D34-4D77-A19C-9FA0E72F524D}" type="presParOf" srcId="{171BA790-40E4-4DCC-825B-D7DD97027B3A}" destId="{80D5F063-C16C-451C-841F-2490317E9BC5}" srcOrd="4" destOrd="0" presId="urn:microsoft.com/office/officeart/2008/layout/AlternatingHexagons"/>
    <dgm:cxn modelId="{B6A4803F-B6A2-4F96-8565-2D85938156ED}" type="presParOf" srcId="{84489BA1-BBA8-4D10-9D1A-C1A5B341768D}" destId="{656421D6-9D55-4041-9724-ECA883E8DEFD}" srcOrd="7" destOrd="0" presId="urn:microsoft.com/office/officeart/2008/layout/AlternatingHexagons"/>
    <dgm:cxn modelId="{577C6A7E-2589-4F3D-9A72-DBFDB8D52549}" type="presParOf" srcId="{84489BA1-BBA8-4D10-9D1A-C1A5B341768D}" destId="{B3950808-7BBB-4A38-8E29-8A3C713FB9C8}" srcOrd="8" destOrd="0" presId="urn:microsoft.com/office/officeart/2008/layout/AlternatingHexagons"/>
    <dgm:cxn modelId="{8A23B994-BC60-48CF-802C-B052513C674C}" type="presParOf" srcId="{B3950808-7BBB-4A38-8E29-8A3C713FB9C8}" destId="{CC61A03D-03F7-46F7-96F9-E82FBFC41FE2}" srcOrd="0" destOrd="0" presId="urn:microsoft.com/office/officeart/2008/layout/AlternatingHexagons"/>
    <dgm:cxn modelId="{D79E12B1-2B64-4E42-91E2-FE08B8E4C8E6}" type="presParOf" srcId="{B3950808-7BBB-4A38-8E29-8A3C713FB9C8}" destId="{EF4E5565-2210-4E5B-B4D1-515ECC91E79E}" srcOrd="1" destOrd="0" presId="urn:microsoft.com/office/officeart/2008/layout/AlternatingHexagons"/>
    <dgm:cxn modelId="{7D37F3A5-C224-41D9-BC8B-04DD1AB82A75}" type="presParOf" srcId="{B3950808-7BBB-4A38-8E29-8A3C713FB9C8}" destId="{DBD91D52-A4D6-4F73-8316-825B5084D0B4}" srcOrd="2" destOrd="0" presId="urn:microsoft.com/office/officeart/2008/layout/AlternatingHexagons"/>
    <dgm:cxn modelId="{1E133C76-92F9-47F6-8CF8-F0D6FAECD2E3}" type="presParOf" srcId="{B3950808-7BBB-4A38-8E29-8A3C713FB9C8}" destId="{6BB30591-36A2-4D03-A2AC-AF5A4397634A}" srcOrd="3" destOrd="0" presId="urn:microsoft.com/office/officeart/2008/layout/AlternatingHexagons"/>
    <dgm:cxn modelId="{FBBF8BD5-A41D-41D7-8769-96C9D577DE31}" type="presParOf" srcId="{B3950808-7BBB-4A38-8E29-8A3C713FB9C8}" destId="{CB3AD82B-FB13-4391-8DEB-9004DE5D7930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73D5B-7ADA-4F8B-AD34-0BE114905A44}">
      <dsp:nvSpPr>
        <dsp:cNvPr id="0" name=""/>
        <dsp:cNvSpPr/>
      </dsp:nvSpPr>
      <dsp:spPr>
        <a:xfrm>
          <a:off x="682919" y="1915810"/>
          <a:ext cx="1782004" cy="17820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AF16A-4FD0-49F4-8593-32E9A31A4FF7}">
      <dsp:nvSpPr>
        <dsp:cNvPr id="0" name=""/>
        <dsp:cNvSpPr/>
      </dsp:nvSpPr>
      <dsp:spPr>
        <a:xfrm>
          <a:off x="445019" y="3753740"/>
          <a:ext cx="2389225" cy="487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GB" sz="1600" b="0" kern="1200" noProof="0" dirty="0">
              <a:solidFill>
                <a:sysClr val="windowText" lastClr="000000"/>
              </a:solidFill>
            </a:rPr>
            <a:t>Retrieving and collecting  data from remote sensors</a:t>
          </a:r>
          <a:br>
            <a:rPr lang="it-IT" sz="1600" kern="1200" noProof="0" dirty="0">
              <a:solidFill>
                <a:sysClr val="windowText" lastClr="000000"/>
              </a:solidFill>
            </a:rPr>
          </a:br>
          <a:endParaRPr lang="it-IT" sz="1600" b="0" kern="1200" noProof="0" dirty="0">
            <a:solidFill>
              <a:sysClr val="windowText" lastClr="000000"/>
            </a:solidFill>
            <a:latin typeface="+mn-lt"/>
          </a:endParaRPr>
        </a:p>
      </dsp:txBody>
      <dsp:txXfrm>
        <a:off x="445019" y="3753740"/>
        <a:ext cx="2389225" cy="487484"/>
      </dsp:txXfrm>
    </dsp:sp>
    <dsp:sp modelId="{7D166BBB-55AF-452C-B9A0-94A1EE55FF4F}">
      <dsp:nvSpPr>
        <dsp:cNvPr id="0" name=""/>
        <dsp:cNvSpPr/>
      </dsp:nvSpPr>
      <dsp:spPr>
        <a:xfrm>
          <a:off x="300232" y="3417023"/>
          <a:ext cx="2389225" cy="603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38F18-07B8-41D8-8BD9-9F8514E8F9C4}">
      <dsp:nvSpPr>
        <dsp:cNvPr id="0" name=""/>
        <dsp:cNvSpPr/>
      </dsp:nvSpPr>
      <dsp:spPr>
        <a:xfrm>
          <a:off x="3738856" y="1781225"/>
          <a:ext cx="1558517" cy="1558517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t="-8000" b="-8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F95BB-E9D9-40E2-AB9F-99D5F69BA82A}">
      <dsp:nvSpPr>
        <dsp:cNvPr id="0" name=""/>
        <dsp:cNvSpPr/>
      </dsp:nvSpPr>
      <dsp:spPr>
        <a:xfrm>
          <a:off x="3313595" y="3299265"/>
          <a:ext cx="2389225" cy="487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GB" sz="1600" b="0" kern="1200" noProof="0" dirty="0">
              <a:solidFill>
                <a:schemeClr val="tx1"/>
              </a:solidFill>
            </a:rPr>
            <a:t>Analysis of parameters for optimal plant growth</a:t>
          </a:r>
          <a:endParaRPr lang="it-IT" sz="1600" b="0" kern="1200" noProof="0" dirty="0">
            <a:solidFill>
              <a:schemeClr val="tx1"/>
            </a:solidFill>
            <a:latin typeface="+mn-lt"/>
          </a:endParaRPr>
        </a:p>
      </dsp:txBody>
      <dsp:txXfrm>
        <a:off x="3313595" y="3299265"/>
        <a:ext cx="2389225" cy="487484"/>
      </dsp:txXfrm>
    </dsp:sp>
    <dsp:sp modelId="{1223E777-77CB-4A9A-BF21-12B513842696}">
      <dsp:nvSpPr>
        <dsp:cNvPr id="0" name=""/>
        <dsp:cNvSpPr/>
      </dsp:nvSpPr>
      <dsp:spPr>
        <a:xfrm>
          <a:off x="3107572" y="3385071"/>
          <a:ext cx="2389225" cy="603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8E44D8-60E4-4008-9F09-1A652C62E8A6}">
      <dsp:nvSpPr>
        <dsp:cNvPr id="0" name=""/>
        <dsp:cNvSpPr/>
      </dsp:nvSpPr>
      <dsp:spPr>
        <a:xfrm>
          <a:off x="6594264" y="1387540"/>
          <a:ext cx="1231433" cy="1231433"/>
        </a:xfrm>
        <a:prstGeom prst="ellipse">
          <a:avLst/>
        </a:prstGeom>
        <a:blipFill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 t="-1000" b="-1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C14B8-8D61-4009-9F8C-194486F530FA}">
      <dsp:nvSpPr>
        <dsp:cNvPr id="0" name=""/>
        <dsp:cNvSpPr/>
      </dsp:nvSpPr>
      <dsp:spPr>
        <a:xfrm>
          <a:off x="6070189" y="2725167"/>
          <a:ext cx="2389225" cy="487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GB" sz="1600" b="0" kern="1200" noProof="0" dirty="0">
              <a:solidFill>
                <a:schemeClr val="tx1"/>
              </a:solidFill>
            </a:rPr>
            <a:t>Analysis of environment parameters for weather prediction</a:t>
          </a:r>
          <a:br>
            <a:rPr lang="it-IT" sz="1600" kern="1200" noProof="0" dirty="0">
              <a:solidFill>
                <a:schemeClr val="tx1"/>
              </a:solidFill>
            </a:rPr>
          </a:br>
          <a:endParaRPr lang="it-IT" sz="1600" b="0" kern="1200" noProof="0" dirty="0">
            <a:solidFill>
              <a:schemeClr val="tx1"/>
            </a:solidFill>
            <a:latin typeface="+mn-lt"/>
          </a:endParaRPr>
        </a:p>
      </dsp:txBody>
      <dsp:txXfrm>
        <a:off x="6070189" y="2725167"/>
        <a:ext cx="2389225" cy="487484"/>
      </dsp:txXfrm>
    </dsp:sp>
    <dsp:sp modelId="{EE420F84-477D-4635-BEF8-66426E9A259D}">
      <dsp:nvSpPr>
        <dsp:cNvPr id="0" name=""/>
        <dsp:cNvSpPr/>
      </dsp:nvSpPr>
      <dsp:spPr>
        <a:xfrm>
          <a:off x="6251818" y="2417797"/>
          <a:ext cx="2389225" cy="603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A8E640-7EB5-4EF2-8C83-19A3E5328324}">
      <dsp:nvSpPr>
        <dsp:cNvPr id="0" name=""/>
        <dsp:cNvSpPr/>
      </dsp:nvSpPr>
      <dsp:spPr>
        <a:xfrm>
          <a:off x="9217393" y="441623"/>
          <a:ext cx="942803" cy="942803"/>
        </a:xfrm>
        <a:prstGeom prst="ellipse">
          <a:avLst/>
        </a:prstGeom>
        <a:blipFill rotWithShape="1">
          <a:blip xmlns:r="http://schemas.openxmlformats.org/officeDocument/2006/relationships" r:embed="rId5"/>
          <a:srcRect/>
          <a:stretch>
            <a:fillRect l="-29000" r="-2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C5F495-3DD9-41C8-99AE-150A333447D0}">
      <dsp:nvSpPr>
        <dsp:cNvPr id="0" name=""/>
        <dsp:cNvSpPr/>
      </dsp:nvSpPr>
      <dsp:spPr>
        <a:xfrm>
          <a:off x="8502373" y="1397175"/>
          <a:ext cx="2389225" cy="487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GB" sz="1600" b="0" kern="1200" noProof="0" dirty="0">
              <a:solidFill>
                <a:schemeClr val="tx1"/>
              </a:solidFill>
            </a:rPr>
            <a:t>Remote access to greenhouse consumption and needs</a:t>
          </a:r>
          <a:endParaRPr lang="it-IT" sz="1600" b="0" kern="1200" noProof="0" dirty="0">
            <a:solidFill>
              <a:schemeClr val="tx1"/>
            </a:solidFill>
            <a:latin typeface="+mn-lt"/>
          </a:endParaRPr>
        </a:p>
      </dsp:txBody>
      <dsp:txXfrm>
        <a:off x="8502373" y="1397175"/>
        <a:ext cx="2389225" cy="487484"/>
      </dsp:txXfrm>
    </dsp:sp>
    <dsp:sp modelId="{5A7600AF-A34B-4D03-B3D6-B3C760AE8E06}">
      <dsp:nvSpPr>
        <dsp:cNvPr id="0" name=""/>
        <dsp:cNvSpPr/>
      </dsp:nvSpPr>
      <dsp:spPr>
        <a:xfrm>
          <a:off x="8765713" y="3161516"/>
          <a:ext cx="2389225" cy="603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31151C-8FA6-4BD5-BC4C-450354C50BF1}">
      <dsp:nvSpPr>
        <dsp:cNvPr id="0" name=""/>
        <dsp:cNvSpPr/>
      </dsp:nvSpPr>
      <dsp:spPr>
        <a:xfrm rot="5400000">
          <a:off x="3390681" y="79914"/>
          <a:ext cx="1168986" cy="101701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Project </a:t>
          </a:r>
          <a:r>
            <a:rPr lang="it-IT" sz="1300" kern="1200" dirty="0" err="1"/>
            <a:t>owner</a:t>
          </a:r>
          <a:endParaRPr lang="en-GB" sz="1300" kern="1200" dirty="0"/>
        </a:p>
      </dsp:txBody>
      <dsp:txXfrm rot="-5400000">
        <a:off x="3625150" y="186097"/>
        <a:ext cx="700048" cy="804652"/>
      </dsp:txXfrm>
    </dsp:sp>
    <dsp:sp modelId="{D7D01CA3-ED2A-4BE6-A933-F6D213283202}">
      <dsp:nvSpPr>
        <dsp:cNvPr id="0" name=""/>
        <dsp:cNvSpPr/>
      </dsp:nvSpPr>
      <dsp:spPr>
        <a:xfrm>
          <a:off x="4514545" y="237727"/>
          <a:ext cx="1304588" cy="701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F3A9AB-C07A-4C57-8386-E3BBC3E0CC10}">
      <dsp:nvSpPr>
        <dsp:cNvPr id="0" name=""/>
        <dsp:cNvSpPr/>
      </dsp:nvSpPr>
      <dsp:spPr>
        <a:xfrm rot="5400000">
          <a:off x="4470134" y="75986"/>
          <a:ext cx="1168986" cy="101701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4">
                <a:hueOff val="608809"/>
                <a:satOff val="2690"/>
                <a:lumOff val="348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608809"/>
                <a:satOff val="2690"/>
                <a:lumOff val="348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608809"/>
                <a:satOff val="2690"/>
                <a:lumOff val="348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Project name</a:t>
          </a:r>
          <a:endParaRPr lang="en-GB" sz="1700" kern="1200" dirty="0"/>
        </a:p>
      </dsp:txBody>
      <dsp:txXfrm rot="-5400000">
        <a:off x="4704603" y="182169"/>
        <a:ext cx="700048" cy="804652"/>
      </dsp:txXfrm>
    </dsp:sp>
    <dsp:sp modelId="{BEA0411D-E059-40BB-9E7B-D46ED1D9F85E}">
      <dsp:nvSpPr>
        <dsp:cNvPr id="0" name=""/>
        <dsp:cNvSpPr/>
      </dsp:nvSpPr>
      <dsp:spPr>
        <a:xfrm rot="5400000">
          <a:off x="4514314" y="2040117"/>
          <a:ext cx="1168986" cy="101701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4">
                <a:hueOff val="1217618"/>
                <a:satOff val="5380"/>
                <a:lumOff val="697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217618"/>
                <a:satOff val="5380"/>
                <a:lumOff val="697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217618"/>
                <a:satOff val="5380"/>
                <a:lumOff val="697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Service </a:t>
          </a:r>
          <a:r>
            <a:rPr lang="it-IT" sz="1300" kern="1200" dirty="0" err="1"/>
            <a:t>catalog</a:t>
          </a:r>
          <a:endParaRPr lang="en-GB" sz="1300" kern="1200" dirty="0"/>
        </a:p>
      </dsp:txBody>
      <dsp:txXfrm rot="-5400000">
        <a:off x="4748783" y="2146300"/>
        <a:ext cx="700048" cy="804652"/>
      </dsp:txXfrm>
    </dsp:sp>
    <dsp:sp modelId="{88211A20-6638-4F0A-A852-1FC3478EED4F}">
      <dsp:nvSpPr>
        <dsp:cNvPr id="0" name=""/>
        <dsp:cNvSpPr/>
      </dsp:nvSpPr>
      <dsp:spPr>
        <a:xfrm>
          <a:off x="1610782" y="1229963"/>
          <a:ext cx="1262505" cy="701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C0C349-E357-47A9-AC23-9041910FDA80}">
      <dsp:nvSpPr>
        <dsp:cNvPr id="0" name=""/>
        <dsp:cNvSpPr/>
      </dsp:nvSpPr>
      <dsp:spPr>
        <a:xfrm rot="5400000">
          <a:off x="3937767" y="1072150"/>
          <a:ext cx="1168986" cy="101701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4">
                <a:hueOff val="1826426"/>
                <a:satOff val="8070"/>
                <a:lumOff val="1045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826426"/>
                <a:satOff val="8070"/>
                <a:lumOff val="1045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826426"/>
                <a:satOff val="8070"/>
                <a:lumOff val="1045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Broker</a:t>
          </a:r>
          <a:endParaRPr lang="en-GB" sz="1800" kern="1200" dirty="0"/>
        </a:p>
      </dsp:txBody>
      <dsp:txXfrm rot="-5400000">
        <a:off x="4172236" y="1178333"/>
        <a:ext cx="700048" cy="804652"/>
      </dsp:txXfrm>
    </dsp:sp>
    <dsp:sp modelId="{6660744B-46D5-478A-82B6-82624B6A7172}">
      <dsp:nvSpPr>
        <dsp:cNvPr id="0" name=""/>
        <dsp:cNvSpPr/>
      </dsp:nvSpPr>
      <dsp:spPr>
        <a:xfrm rot="5400000">
          <a:off x="3390681" y="2064385"/>
          <a:ext cx="1168986" cy="101701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4">
                <a:hueOff val="2435235"/>
                <a:satOff val="10760"/>
                <a:lumOff val="139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2435235"/>
                <a:satOff val="10760"/>
                <a:lumOff val="139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2435235"/>
                <a:satOff val="10760"/>
                <a:lumOff val="139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Device </a:t>
          </a:r>
          <a:r>
            <a:rPr lang="it-IT" sz="1300" kern="1200" dirty="0" err="1"/>
            <a:t>catalog</a:t>
          </a:r>
          <a:endParaRPr lang="en-GB" sz="1300" kern="1200" dirty="0"/>
        </a:p>
      </dsp:txBody>
      <dsp:txXfrm rot="-5400000">
        <a:off x="3625150" y="2170568"/>
        <a:ext cx="700048" cy="804652"/>
      </dsp:txXfrm>
    </dsp:sp>
    <dsp:sp modelId="{1E7C47E3-E53E-446A-8C20-3E1AD3DF611A}">
      <dsp:nvSpPr>
        <dsp:cNvPr id="0" name=""/>
        <dsp:cNvSpPr/>
      </dsp:nvSpPr>
      <dsp:spPr>
        <a:xfrm>
          <a:off x="1185416" y="1195655"/>
          <a:ext cx="1304588" cy="701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EC362F-67FE-4F6E-81CB-315419E1D98D}">
      <dsp:nvSpPr>
        <dsp:cNvPr id="0" name=""/>
        <dsp:cNvSpPr/>
      </dsp:nvSpPr>
      <dsp:spPr>
        <a:xfrm rot="5400000">
          <a:off x="2895454" y="3103392"/>
          <a:ext cx="1168986" cy="101701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4">
                <a:hueOff val="3044044"/>
                <a:satOff val="13450"/>
                <a:lumOff val="1742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044044"/>
                <a:satOff val="13450"/>
                <a:lumOff val="1742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044044"/>
                <a:satOff val="13450"/>
                <a:lumOff val="1742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 err="1"/>
            <a:t>Telegram</a:t>
          </a:r>
          <a:r>
            <a:rPr lang="it-IT" sz="1200" kern="1200" dirty="0"/>
            <a:t> bot</a:t>
          </a:r>
          <a:endParaRPr lang="en-GB" sz="1200" kern="1200" dirty="0"/>
        </a:p>
      </dsp:txBody>
      <dsp:txXfrm rot="-5400000">
        <a:off x="3129923" y="3209575"/>
        <a:ext cx="700048" cy="804652"/>
      </dsp:txXfrm>
    </dsp:sp>
    <dsp:sp modelId="{0A923226-E2AB-489E-B91D-E620F753A30A}">
      <dsp:nvSpPr>
        <dsp:cNvPr id="0" name=""/>
        <dsp:cNvSpPr/>
      </dsp:nvSpPr>
      <dsp:spPr>
        <a:xfrm rot="5400000">
          <a:off x="5029139" y="1029096"/>
          <a:ext cx="1168986" cy="101701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4">
                <a:hueOff val="3652853"/>
                <a:satOff val="16140"/>
                <a:lumOff val="2091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652853"/>
                <a:satOff val="16140"/>
                <a:lumOff val="2091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652853"/>
                <a:satOff val="16140"/>
                <a:lumOff val="2091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Users</a:t>
          </a:r>
          <a:endParaRPr lang="en-GB" sz="1300" kern="1200" dirty="0"/>
        </a:p>
      </dsp:txBody>
      <dsp:txXfrm rot="-5400000">
        <a:off x="5263608" y="1135279"/>
        <a:ext cx="700048" cy="804652"/>
      </dsp:txXfrm>
    </dsp:sp>
    <dsp:sp modelId="{F5EB773C-DE9D-4A15-A0DA-E3F9C0D620DF}">
      <dsp:nvSpPr>
        <dsp:cNvPr id="0" name=""/>
        <dsp:cNvSpPr/>
      </dsp:nvSpPr>
      <dsp:spPr>
        <a:xfrm>
          <a:off x="1610782" y="3214434"/>
          <a:ext cx="1262505" cy="701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D5F063-C16C-451C-841F-2490317E9BC5}">
      <dsp:nvSpPr>
        <dsp:cNvPr id="0" name=""/>
        <dsp:cNvSpPr/>
      </dsp:nvSpPr>
      <dsp:spPr>
        <a:xfrm rot="5400000">
          <a:off x="3995005" y="3067563"/>
          <a:ext cx="1168986" cy="101701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4">
                <a:hueOff val="4261662"/>
                <a:satOff val="18830"/>
                <a:lumOff val="2440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261662"/>
                <a:satOff val="18830"/>
                <a:lumOff val="2440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261662"/>
                <a:satOff val="18830"/>
                <a:lumOff val="2440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Services</a:t>
          </a:r>
          <a:endParaRPr lang="en-GB" sz="1400" kern="1200" dirty="0"/>
        </a:p>
      </dsp:txBody>
      <dsp:txXfrm rot="-5400000">
        <a:off x="4229474" y="3173746"/>
        <a:ext cx="700048" cy="804652"/>
      </dsp:txXfrm>
    </dsp:sp>
    <dsp:sp modelId="{CC61A03D-03F7-46F7-96F9-E82FBFC41FE2}">
      <dsp:nvSpPr>
        <dsp:cNvPr id="0" name=""/>
        <dsp:cNvSpPr/>
      </dsp:nvSpPr>
      <dsp:spPr>
        <a:xfrm rot="5400000">
          <a:off x="3390681" y="4048857"/>
          <a:ext cx="1168986" cy="1017018"/>
        </a:xfrm>
        <a:prstGeom prst="hexagon">
          <a:avLst>
            <a:gd name="adj" fmla="val 25000"/>
            <a:gd name="vf" fmla="val 11547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 rot="-5400000">
        <a:off x="3625150" y="4155040"/>
        <a:ext cx="700048" cy="804652"/>
      </dsp:txXfrm>
    </dsp:sp>
    <dsp:sp modelId="{EF4E5565-2210-4E5B-B4D1-515ECC91E79E}">
      <dsp:nvSpPr>
        <dsp:cNvPr id="0" name=""/>
        <dsp:cNvSpPr/>
      </dsp:nvSpPr>
      <dsp:spPr>
        <a:xfrm>
          <a:off x="4514545" y="4206670"/>
          <a:ext cx="1304588" cy="701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3AD82B-FB13-4391-8DEB-9004DE5D7930}">
      <dsp:nvSpPr>
        <dsp:cNvPr id="0" name=""/>
        <dsp:cNvSpPr/>
      </dsp:nvSpPr>
      <dsp:spPr>
        <a:xfrm rot="5400000">
          <a:off x="2306794" y="4052787"/>
          <a:ext cx="1168986" cy="101701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4">
                <a:hueOff val="5479279"/>
                <a:satOff val="24210"/>
                <a:lumOff val="3137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479279"/>
                <a:satOff val="24210"/>
                <a:lumOff val="3137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479279"/>
                <a:satOff val="24210"/>
                <a:lumOff val="3137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Green-</a:t>
          </a:r>
          <a:r>
            <a:rPr lang="it-IT" sz="1700" kern="1200" dirty="0" err="1"/>
            <a:t>houses</a:t>
          </a:r>
          <a:endParaRPr lang="en-GB" sz="1700" kern="1200" dirty="0"/>
        </a:p>
      </dsp:txBody>
      <dsp:txXfrm rot="-5400000">
        <a:off x="2541263" y="4158970"/>
        <a:ext cx="700048" cy="8046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9/1/layout/PeoplePortraitsList">
  <dgm:title val="Elenco verticale delle persone"/>
  <dgm:desc val="Elenco verticale delle persone"/>
  <dgm:catLst>
    <dgm:cat type="list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/>
      <dgm:constr type="w" for="ch" forName="compNode" refType="h" refFor="ch" refForName="compNode" fact="0.55"/>
      <dgm:constr type="w" for="ch" forName="sibTrans" refType="w" refFor="ch" refForName="compNode" fact="0.175"/>
      <dgm:constr type="primFontSz" for="des" forName="nameTx" val="18"/>
      <dgm:constr type="primFontSz" for="des" forName="desTx" refType="primFontSz" refFor="des" refForName="nameTx" op="lte" fact="0.75"/>
      <dgm:constr type="h" for="des" forName="topSpace" op="equ"/>
      <dgm:constr type="h" for="des" forName="compNode" op="equ"/>
      <dgm:constr type="h" for="des" forName="photoElip" op="equ"/>
      <dgm:constr type="w" for="des" forName="photoElip" op="equ"/>
      <dgm:constr type="l" for="des" forName="photoElip" op="equ"/>
      <dgm:constr type="h" for="des" forName="iconSpace" op="equ"/>
      <dgm:constr type="h" for="des" forName="nameTx" op="equ"/>
      <dgm:constr type="h" for="des" forName="txSpace" op="equ"/>
      <dgm:constr type="h" for="des" forName="desTx" op="equ"/>
      <dgm:constr type="h" for="des" forName="bottSpace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topSpace" refType="w"/>
          <dgm:constr type="h" for="ch" forName="topSpace" refType="h" fact="0.187"/>
          <dgm:constr type="l" for="ch" forName="topSpace"/>
          <dgm:constr type="w" for="ch" forName="photoElip" refType="h" refFor="ch" refForName="photoElip"/>
          <dgm:constr type="h" for="ch" forName="photoElip" val="46.775"/>
          <dgm:constr type="t" for="ch" forName="photoElip" refType="b" refFor="ch" refForName="topSpace"/>
          <dgm:constr type="ctrX" for="ch" forName="photoElip" refType="w" fact="0.5"/>
          <dgm:constr type="w" for="ch" forName="iconSpace" refType="w"/>
          <dgm:constr type="h" for="ch" forName="iconSpace" refType="h" fact="0.075"/>
          <dgm:constr type="l" for="ch" forName="iconSpace"/>
          <dgm:constr type="t" for="ch" forName="iconSpace" refType="b" refFor="ch" refForName="photoElip"/>
          <dgm:constr type="w" for="ch" forName="nameTx" refType="w"/>
          <dgm:constr type="h" for="ch" forName="nameTx" refType="h" fact="0.112"/>
          <dgm:constr type="l" for="ch" forName="nameTx"/>
          <dgm:constr type="t" for="ch" forName="nameTx" refType="b" refFor="ch" refForName="iconSpace"/>
          <dgm:constr type="h" for="ch" forName="txSpace" refType="h" fact="0.015"/>
          <dgm:constr type="w" for="ch" forName="txSpace" refType="w"/>
          <dgm:constr type="l" for="ch" forName="txSpace"/>
          <dgm:constr type="t" for="ch" forName="txSpace" refType="b" refFor="ch" refForName="nameTx"/>
          <dgm:constr type="w" for="ch" forName="desTx" refType="w"/>
          <dgm:constr type="l" for="ch" forName="desTx"/>
          <dgm:constr type="h" for="ch" forName="desTx" refType="h" fact="0.13875"/>
          <dgm:constr type="t" for="ch" forName="desTx" refType="b" refFor="ch" refForName="txSpace"/>
          <dgm:constr type="w" for="ch" forName="bottSpace" refType="w"/>
          <dgm:constr type="h" for="ch" forName="bottSpace" refType="h" fact="0.067"/>
          <dgm:constr type="l" for="ch" forName="bottSpace"/>
          <dgm:constr type="t" for="ch" forName="bottSpace" refType="b" refFor="ch" refForName="desTx"/>
        </dgm:constrLst>
        <dgm:ruleLst>
          <dgm:rule type="h" val="INF" fact="NaN" max="NaN"/>
        </dgm:ruleLst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hotoElip" styleLbl="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nameTx" styleLbl="revTx">
          <dgm:varLst>
            <dgm:chMax val="0"/>
            <dgm:chPref val="0"/>
          </dgm:varLst>
          <dgm:alg type="tx">
            <dgm:param type="txAnchorVert" val="t"/>
            <dgm:param type="txAnchorHorzCh" val="ct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HorzCh" val="ct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13"/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13" fact="NaN" max="NaN"/>
            <dgm:rule type="h" val="INF" fact="NaN" max="NaN"/>
          </dgm:ruleLst>
        </dgm:layoutNode>
        <dgm:layoutNode name="bott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 algn="ctr">
          <a:lnSpc>
            <a:spcPct val="100000"/>
          </a:lnSpc>
          <a:defRPr b="1" spc="20">
            <a:latin typeface="+mj-lt"/>
          </a:defRPr>
        </a:lvl1pPr>
        <a:lvl2pPr algn="ctr">
          <a:lnSpc>
            <a:spcPct val="100000"/>
          </a:lnSpc>
          <a:defRPr>
            <a:latin typeface="+mj-lt"/>
          </a:defRPr>
        </a:lvl2pPr>
        <a:lvl3pPr algn="ctr">
          <a:buNone/>
          <a:defRPr i="1">
            <a:latin typeface="+mj-lt"/>
          </a:defRPr>
        </a:lvl3pPr>
        <a:lvl4pPr algn="ctr">
          <a:buNone/>
          <a:defRPr i="1">
            <a:latin typeface="+mj-lt"/>
          </a:defRPr>
        </a:lvl4pPr>
        <a:lvl5pPr algn="ctr">
          <a:buNone/>
          <a:defRPr i="1">
            <a:latin typeface="+mj-lt"/>
          </a:defRPr>
        </a:lvl5pPr>
        <a:lvl6pPr algn="ctr">
          <a:buNone/>
          <a:defRPr i="1">
            <a:latin typeface="+mj-lt"/>
          </a:defRPr>
        </a:lvl6pPr>
        <a:lvl7pPr algn="ctr">
          <a:buNone/>
          <a:defRPr i="1">
            <a:latin typeface="+mj-lt"/>
          </a:defRPr>
        </a:lvl7pPr>
        <a:lvl8pPr algn="ctr">
          <a:buNone/>
          <a:defRPr i="1">
            <a:latin typeface="+mj-lt"/>
          </a:defRPr>
        </a:lvl8pPr>
        <a:lvl9pPr algn="ctr">
          <a:buNone/>
          <a:defRPr i="1">
            <a:latin typeface="+mj-lt"/>
          </a:defRPr>
        </a:lvl9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B7213D9C-8D0E-4B86-95DF-11F237183B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D4334B4-9E72-4596-8243-B6F3B06A71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F1A0192F-34AC-4C5C-AB74-C0ABB2660169}" type="datetime1">
              <a:rPr lang="it-IT" smtClean="0"/>
              <a:t>08/03/2023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AB70547-9610-4257-B83C-6909D20786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2AA2CCD-9804-4624-9D33-5F27967141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DE17E4FE-609F-4C75-ACB9-B2BA66B1438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15490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AC42DE84-441B-4671-B80F-95DFFF3B066F}" type="datetime1">
              <a:rPr lang="it-IT" smtClean="0"/>
              <a:pPr/>
              <a:t>08/03/2023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pPr rtl="0"/>
            <a:fld id="{D40C6A29-4676-420C-BBE3-ACC2B80F64D4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7500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4415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77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5801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9822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14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3184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2599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72074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4380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igura a mano libera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igura a mano libera: Forma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igura a mano libera: Forma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igura a mano libera: Forma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o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rtlCol="0"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 3 colon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it-IT" noProof="0">
                <a:solidFill>
                  <a:prstClr val="black">
                    <a:tint val="75000"/>
                  </a:prstClr>
                </a:solidFill>
              </a:rPr>
              <a:t>03/09/20XX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it-IT" noProof="0">
                <a:solidFill>
                  <a:prstClr val="black">
                    <a:tint val="75000"/>
                  </a:prstClr>
                </a:solidFill>
              </a:rPr>
              <a:t>Titolo 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it-IT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‹#›</a:t>
            </a:fld>
            <a:endParaRPr lang="it-IT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igura a mano libera: Forma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egnaposto testo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3" name="Segnaposto contenuto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con 2 immagini me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egnaposto immagine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1" name="Segnaposto immagine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o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it-IT" noProof="0">
                <a:solidFill>
                  <a:prstClr val="black">
                    <a:tint val="75000"/>
                  </a:prstClr>
                </a:solidFill>
              </a:rPr>
              <a:t>03/09/20XX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it-IT" noProof="0">
                <a:solidFill>
                  <a:prstClr val="black">
                    <a:tint val="75000"/>
                  </a:prstClr>
                </a:solidFill>
              </a:rPr>
              <a:t>Titolo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it-IT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‹#›</a:t>
            </a:fld>
            <a:endParaRPr lang="it-IT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 rtlCol="0"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ula di chius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e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igura a mano libera: Forma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igura a mano libera: Forma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igura a mano libera: Forma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it-IT" noProof="0">
                <a:solidFill>
                  <a:prstClr val="black">
                    <a:tint val="75000"/>
                  </a:prstClr>
                </a:solidFill>
              </a:rPr>
              <a:t>03/09/20XX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 rtlCol="0"/>
          <a:lstStyle>
            <a:lvl1pPr algn="l">
              <a:defRPr>
                <a:latin typeface="+mn-lt"/>
              </a:defRPr>
            </a:lvl1pPr>
          </a:lstStyle>
          <a:p>
            <a:pPr algn="l" rtl="0">
              <a:defRPr/>
            </a:pPr>
            <a:r>
              <a:rPr lang="it-IT" noProof="0">
                <a:solidFill>
                  <a:prstClr val="black">
                    <a:tint val="75000"/>
                  </a:prstClr>
                </a:solidFill>
              </a:rPr>
              <a:t>Titolo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it-IT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‹#›</a:t>
            </a:fld>
            <a:endParaRPr lang="it-IT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 rtlCol="0"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it-IT" noProof="0">
                <a:solidFill>
                  <a:prstClr val="black">
                    <a:tint val="75000"/>
                  </a:prstClr>
                </a:solidFill>
              </a:rPr>
              <a:t>03/09/20XX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it-IT" noProof="0">
                <a:solidFill>
                  <a:prstClr val="black">
                    <a:tint val="75000"/>
                  </a:prstClr>
                </a:solidFill>
              </a:rPr>
              <a:t>Titolo presentazione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it-IT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‹#›</a:t>
            </a:fld>
            <a:endParaRPr lang="it-IT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igura a mano libera: Forma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igura a mano libera: Forma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it-IT" noProof="0">
                <a:solidFill>
                  <a:prstClr val="black">
                    <a:tint val="75000"/>
                  </a:prstClr>
                </a:solidFill>
              </a:rPr>
              <a:t>03/09/20XX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it-IT" noProof="0">
                <a:solidFill>
                  <a:prstClr val="black">
                    <a:tint val="75000"/>
                  </a:prstClr>
                </a:solidFill>
              </a:rPr>
              <a:t>Titolo presentazione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it-IT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‹#›</a:t>
            </a:fld>
            <a:endParaRPr lang="it-IT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igura a mano libera: Forma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igura a mano libera: Forma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it-IT" noProof="0">
                <a:solidFill>
                  <a:prstClr val="black">
                    <a:tint val="75000"/>
                  </a:prstClr>
                </a:solidFill>
              </a:rPr>
              <a:t>03/09/20XX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it-IT" noProof="0">
                <a:solidFill>
                  <a:prstClr val="black">
                    <a:tint val="75000"/>
                  </a:prstClr>
                </a:solidFill>
              </a:rPr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it-IT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‹#›</a:t>
            </a:fld>
            <a:endParaRPr lang="it-IT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igura a mano libera: Forma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it-IT" noProof="0">
                <a:solidFill>
                  <a:prstClr val="black">
                    <a:tint val="75000"/>
                  </a:prstClr>
                </a:solidFill>
              </a:rPr>
              <a:t>03/09/20XX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it-IT" noProof="0">
                <a:solidFill>
                  <a:prstClr val="black">
                    <a:tint val="75000"/>
                  </a:prstClr>
                </a:solidFill>
              </a:rPr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it-IT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‹#›</a:t>
            </a:fld>
            <a:endParaRPr lang="it-IT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igura a mano libera: Forma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e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o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rtlCol="0"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it-IT" noProof="0">
                <a:solidFill>
                  <a:prstClr val="black">
                    <a:tint val="75000"/>
                  </a:prstClr>
                </a:solidFill>
              </a:rPr>
              <a:t>03/09/20XX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it-IT" noProof="0">
                <a:solidFill>
                  <a:prstClr val="black">
                    <a:tint val="75000"/>
                  </a:prstClr>
                </a:solidFill>
              </a:rPr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it-IT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‹#›</a:t>
            </a:fld>
            <a:endParaRPr lang="it-IT" noProof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2 immagini picco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egnaposto immagine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1" name="Segnaposto immagine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it-IT" noProof="0">
                <a:solidFill>
                  <a:prstClr val="black">
                    <a:tint val="75000"/>
                  </a:prstClr>
                </a:solidFill>
              </a:rPr>
              <a:t>03/09/20XX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it-IT" noProof="0">
                <a:solidFill>
                  <a:prstClr val="black">
                    <a:tint val="75000"/>
                  </a:prstClr>
                </a:solidFill>
              </a:rPr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it-IT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‹#›</a:t>
            </a:fld>
            <a:endParaRPr lang="it-IT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e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o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rtlCol="0"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319272" y="4078224"/>
            <a:ext cx="5559552" cy="153619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it-IT" noProof="0">
                <a:solidFill>
                  <a:prstClr val="black">
                    <a:tint val="75000"/>
                  </a:prstClr>
                </a:solidFill>
              </a:rPr>
              <a:t>03/09/20XX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it-IT" noProof="0">
                <a:solidFill>
                  <a:prstClr val="black">
                    <a:tint val="75000"/>
                  </a:prstClr>
                </a:solidFill>
              </a:rPr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it-IT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‹#›</a:t>
            </a:fld>
            <a:endParaRPr lang="it-IT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igura a mano libera: Forma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it-IT" noProof="0">
                <a:solidFill>
                  <a:prstClr val="black">
                    <a:tint val="75000"/>
                  </a:prstClr>
                </a:solidFill>
              </a:rPr>
              <a:t>03/09/20XX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it-IT" noProof="0">
                <a:solidFill>
                  <a:prstClr val="black">
                    <a:tint val="75000"/>
                  </a:prstClr>
                </a:solidFill>
              </a:rPr>
              <a:t>Titolo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it-IT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‹#›</a:t>
            </a:fld>
            <a:endParaRPr lang="it-IT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igura a mano libera: Forma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igura a mano libera: Forma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itazione con immagi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immagine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 rtlCol="0"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0" name="Titolo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rtlCol="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75304" y="4379976"/>
            <a:ext cx="5038344" cy="71323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1" name="Segnaposto data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rtl="0">
              <a:defRPr/>
            </a:pPr>
            <a:r>
              <a:rPr lang="it-IT" noProof="0"/>
              <a:t>03/09/20XX</a:t>
            </a:r>
          </a:p>
        </p:txBody>
      </p:sp>
      <p:sp>
        <p:nvSpPr>
          <p:cNvPr id="12" name="Segnaposto piè di pagina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rtl="0">
              <a:defRPr/>
            </a:pPr>
            <a:r>
              <a:rPr lang="it-IT" noProof="0"/>
              <a:t>Titolo presentazione</a:t>
            </a:r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it-IT" noProof="0" smtClean="0"/>
              <a:pPr rtl="0">
                <a:defRPr/>
              </a:pPr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it-IT" noProof="0">
                <a:solidFill>
                  <a:prstClr val="black">
                    <a:tint val="75000"/>
                  </a:prstClr>
                </a:solidFill>
              </a:rPr>
              <a:t>03/09/20XX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it-IT" noProof="0">
                <a:solidFill>
                  <a:prstClr val="black">
                    <a:tint val="75000"/>
                  </a:prstClr>
                </a:solidFill>
              </a:rPr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it-IT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‹#›</a:t>
            </a:fld>
            <a:endParaRPr lang="it-IT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igura a mano libera: Forma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it-IT" noProof="0">
                <a:solidFill>
                  <a:prstClr val="black">
                    <a:tint val="75000"/>
                  </a:prstClr>
                </a:solidFill>
              </a:rPr>
              <a:t>03/09/20XX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it-IT" noProof="0">
                <a:solidFill>
                  <a:prstClr val="black">
                    <a:tint val="75000"/>
                  </a:prstClr>
                </a:solidFill>
              </a:rPr>
              <a:t>Titolo 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it-IT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‹#›</a:t>
            </a:fld>
            <a:endParaRPr lang="it-IT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igura a mano libera: Forma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rtl="0">
              <a:defRPr/>
            </a:pPr>
            <a:r>
              <a:rPr lang="it-IT" noProof="0">
                <a:solidFill>
                  <a:prstClr val="black">
                    <a:tint val="75000"/>
                  </a:prstClr>
                </a:solidFill>
              </a:rPr>
              <a:t>03/09/20XX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rtl="0">
              <a:defRPr/>
            </a:pPr>
            <a:r>
              <a:rPr lang="it-IT" noProof="0">
                <a:solidFill>
                  <a:prstClr val="black">
                    <a:tint val="75000"/>
                  </a:prstClr>
                </a:solidFill>
              </a:rPr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it-IT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‹#›</a:t>
            </a:fld>
            <a:endParaRPr lang="it-IT" noProof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jpeg"/><Relationship Id="rId7" Type="http://schemas.microsoft.com/office/2007/relationships/hdphoto" Target="../media/hdphoto8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microsoft.com/office/2007/relationships/hdphoto" Target="../media/hdphoto7.wdp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microsoft.com/office/2007/relationships/hdphoto" Target="../media/hdphoto4.wdp"/><Relationship Id="rId4" Type="http://schemas.openxmlformats.org/officeDocument/2006/relationships/diagramLayout" Target="../diagrams/layout1.xml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microsoft.com/office/2007/relationships/hdphoto" Target="../media/hdphoto5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24F8ABF-9B36-C5A3-4BD1-3ECDC0AF1710}"/>
              </a:ext>
            </a:extLst>
          </p:cNvPr>
          <p:cNvCxnSpPr>
            <a:cxnSpLocks/>
          </p:cNvCxnSpPr>
          <p:nvPr/>
        </p:nvCxnSpPr>
        <p:spPr>
          <a:xfrm flipH="1" flipV="1">
            <a:off x="4681538" y="3664268"/>
            <a:ext cx="648017" cy="157476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igura a mano libera: forma 8">
            <a:extLst>
              <a:ext uri="{FF2B5EF4-FFF2-40B4-BE49-F238E27FC236}">
                <a16:creationId xmlns:a16="http://schemas.microsoft.com/office/drawing/2014/main" id="{D4867C0E-09C0-0758-E38D-32D25D1ACA42}"/>
              </a:ext>
            </a:extLst>
          </p:cNvPr>
          <p:cNvSpPr/>
          <p:nvPr/>
        </p:nvSpPr>
        <p:spPr>
          <a:xfrm>
            <a:off x="3302000" y="926624"/>
            <a:ext cx="8724900" cy="6096000"/>
          </a:xfrm>
          <a:custGeom>
            <a:avLst/>
            <a:gdLst>
              <a:gd name="connsiteX0" fmla="*/ 5422900 w 8915400"/>
              <a:gd name="connsiteY0" fmla="*/ 0 h 6146800"/>
              <a:gd name="connsiteX1" fmla="*/ 1587500 w 8915400"/>
              <a:gd name="connsiteY1" fmla="*/ 800100 h 6146800"/>
              <a:gd name="connsiteX2" fmla="*/ 469900 w 8915400"/>
              <a:gd name="connsiteY2" fmla="*/ 3644900 h 6146800"/>
              <a:gd name="connsiteX3" fmla="*/ 0 w 8915400"/>
              <a:gd name="connsiteY3" fmla="*/ 5435600 h 6146800"/>
              <a:gd name="connsiteX4" fmla="*/ 190500 w 8915400"/>
              <a:gd name="connsiteY4" fmla="*/ 6032500 h 6146800"/>
              <a:gd name="connsiteX5" fmla="*/ 8915400 w 8915400"/>
              <a:gd name="connsiteY5" fmla="*/ 6146800 h 6146800"/>
              <a:gd name="connsiteX6" fmla="*/ 8674100 w 8915400"/>
              <a:gd name="connsiteY6" fmla="*/ 1270000 h 6146800"/>
              <a:gd name="connsiteX7" fmla="*/ 7175500 w 8915400"/>
              <a:gd name="connsiteY7" fmla="*/ 355600 h 6146800"/>
              <a:gd name="connsiteX8" fmla="*/ 5422900 w 8915400"/>
              <a:gd name="connsiteY8" fmla="*/ 0 h 61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15400" h="6146800">
                <a:moveTo>
                  <a:pt x="5422900" y="0"/>
                </a:moveTo>
                <a:lnTo>
                  <a:pt x="1587500" y="800100"/>
                </a:lnTo>
                <a:lnTo>
                  <a:pt x="469900" y="3644900"/>
                </a:lnTo>
                <a:lnTo>
                  <a:pt x="0" y="5435600"/>
                </a:lnTo>
                <a:lnTo>
                  <a:pt x="190500" y="6032500"/>
                </a:lnTo>
                <a:lnTo>
                  <a:pt x="8915400" y="6146800"/>
                </a:lnTo>
                <a:lnTo>
                  <a:pt x="8674100" y="1270000"/>
                </a:lnTo>
                <a:lnTo>
                  <a:pt x="7175500" y="355600"/>
                </a:lnTo>
                <a:lnTo>
                  <a:pt x="542290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12208" y="5296948"/>
            <a:ext cx="6592824" cy="996696"/>
          </a:xfrm>
        </p:spPr>
        <p:txBody>
          <a:bodyPr rtlCol="0"/>
          <a:lstStyle/>
          <a:p>
            <a:pPr rtl="0"/>
            <a:endParaRPr lang="it" dirty="0">
              <a:solidFill>
                <a:srgbClr val="FFFFFF"/>
              </a:solidFill>
            </a:endParaRPr>
          </a:p>
          <a:p>
            <a:pPr rtl="0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E62239-83CE-01FD-3741-09DB03A0EE45}"/>
              </a:ext>
            </a:extLst>
          </p:cNvPr>
          <p:cNvSpPr/>
          <p:nvPr/>
        </p:nvSpPr>
        <p:spPr>
          <a:xfrm>
            <a:off x="-259080" y="-12700"/>
            <a:ext cx="12451080" cy="6865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Icon&#10;&#10;Description automatically generated with medium confidence">
            <a:extLst>
              <a:ext uri="{FF2B5EF4-FFF2-40B4-BE49-F238E27FC236}">
                <a16:creationId xmlns:a16="http://schemas.microsoft.com/office/drawing/2014/main" id="{CF9DAC8D-EAB0-42C6-F3C8-45D6DF81235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704" b="91574" l="10000" r="90000">
                        <a14:foregroundMark x1="33750" y1="12315" x2="59948" y2="8704"/>
                        <a14:foregroundMark x1="59948" y1="8704" x2="62031" y2="8704"/>
                        <a14:foregroundMark x1="44167" y1="78889" x2="50521" y2="80278"/>
                        <a14:foregroundMark x1="50521" y1="80278" x2="59219" y2="79722"/>
                        <a14:foregroundMark x1="59219" y1="79722" x2="59792" y2="79259"/>
                        <a14:foregroundMark x1="58177" y1="88426" x2="68229" y2="91481"/>
                        <a14:foregroundMark x1="28750" y1="82130" x2="33698" y2="81667"/>
                        <a14:foregroundMark x1="34792" y1="85185" x2="53906" y2="91574"/>
                        <a14:backgroundMark x1="52552" y1="46667" x2="51927" y2="32963"/>
                      </a14:backgroundRemoval>
                    </a14:imgEffect>
                    <a14:imgEffect>
                      <a14:sharpenSoften amount="-12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32806" y="-94456"/>
            <a:ext cx="12192000" cy="6858000"/>
          </a:xfrm>
          <a:prstGeom prst="rect">
            <a:avLst/>
          </a:prstGeom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774AEDE-DAD0-14B0-C9DA-4B997F69EE31}"/>
              </a:ext>
            </a:extLst>
          </p:cNvPr>
          <p:cNvCxnSpPr>
            <a:cxnSpLocks/>
          </p:cNvCxnSpPr>
          <p:nvPr/>
        </p:nvCxnSpPr>
        <p:spPr>
          <a:xfrm flipV="1">
            <a:off x="6040596" y="966311"/>
            <a:ext cx="880904" cy="18688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8377DF7-8D8F-D794-2303-F9799AA4E77A}"/>
              </a:ext>
            </a:extLst>
          </p:cNvPr>
          <p:cNvCxnSpPr>
            <a:cxnSpLocks/>
          </p:cNvCxnSpPr>
          <p:nvPr/>
        </p:nvCxnSpPr>
        <p:spPr>
          <a:xfrm>
            <a:off x="6100447" y="2854888"/>
            <a:ext cx="495616" cy="111973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32D99BCD-9F93-32B9-6741-44FD36692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941" y="490462"/>
            <a:ext cx="8798767" cy="47288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6FA750-CA87-D90E-B87E-1256C1E2706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83" b="95016" l="4393" r="89406">
                        <a14:foregroundMark x1="14729" y1="8567" x2="49871" y2="9346"/>
                        <a14:foregroundMark x1="4393" y1="4206" x2="16021" y2="9813"/>
                        <a14:foregroundMark x1="21964" y1="3738" x2="28941" y2="3738"/>
                        <a14:foregroundMark x1="41602" y1="89564" x2="57881" y2="88162"/>
                        <a14:foregroundMark x1="57881" y1="88162" x2="58140" y2="88006"/>
                        <a14:foregroundMark x1="29716" y1="95327" x2="51421" y2="95016"/>
                        <a14:foregroundMark x1="51421" y1="95016" x2="54522" y2="93458"/>
                        <a14:backgroundMark x1="45478" y1="61838" x2="47804" y2="67290"/>
                        <a14:backgroundMark x1="44703" y1="73053" x2="37209" y2="81308"/>
                        <a14:backgroundMark x1="40568" y1="52804" x2="25840" y2="35826"/>
                        <a14:backgroundMark x1="30749" y1="42368" x2="25840" y2="35202"/>
                        <a14:backgroundMark x1="28165" y1="36137" x2="31266" y2="41277"/>
                        <a14:backgroundMark x1="25840" y1="33956" x2="26098" y2="36760"/>
                      </a14:backgroundRemoval>
                    </a14:imgEffect>
                    <a14:imgEffect>
                      <a14:sharpenSoften amount="-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33385" y="163502"/>
            <a:ext cx="2956560" cy="490468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7D271D-1167-2B61-A369-4048DC837799}"/>
              </a:ext>
            </a:extLst>
          </p:cNvPr>
          <p:cNvCxnSpPr>
            <a:cxnSpLocks/>
          </p:cNvCxnSpPr>
          <p:nvPr/>
        </p:nvCxnSpPr>
        <p:spPr>
          <a:xfrm>
            <a:off x="9511665" y="320282"/>
            <a:ext cx="1454106" cy="278066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5E50BBF-9F42-F0CB-24CF-09C76E8E0389}"/>
              </a:ext>
            </a:extLst>
          </p:cNvPr>
          <p:cNvCxnSpPr>
            <a:cxnSpLocks/>
          </p:cNvCxnSpPr>
          <p:nvPr/>
        </p:nvCxnSpPr>
        <p:spPr>
          <a:xfrm flipV="1">
            <a:off x="9499578" y="3100946"/>
            <a:ext cx="1478280" cy="252412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46AA4A6-38AC-7246-6A8D-1B4854435F15}"/>
              </a:ext>
            </a:extLst>
          </p:cNvPr>
          <p:cNvCxnSpPr>
            <a:cxnSpLocks/>
          </p:cNvCxnSpPr>
          <p:nvPr/>
        </p:nvCxnSpPr>
        <p:spPr>
          <a:xfrm flipV="1">
            <a:off x="8839200" y="4285774"/>
            <a:ext cx="290513" cy="546771"/>
          </a:xfrm>
          <a:prstGeom prst="line">
            <a:avLst/>
          </a:prstGeom>
          <a:ln w="57150">
            <a:solidFill>
              <a:srgbClr val="E6E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D68CBEC-46B1-0395-F147-847F925760DC}"/>
              </a:ext>
            </a:extLst>
          </p:cNvPr>
          <p:cNvCxnSpPr>
            <a:cxnSpLocks/>
          </p:cNvCxnSpPr>
          <p:nvPr/>
        </p:nvCxnSpPr>
        <p:spPr>
          <a:xfrm>
            <a:off x="8555831" y="1240155"/>
            <a:ext cx="283369" cy="581025"/>
          </a:xfrm>
          <a:prstGeom prst="line">
            <a:avLst/>
          </a:prstGeom>
          <a:ln w="38100">
            <a:solidFill>
              <a:srgbClr val="C6C4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DC2BE70-08EA-ECAE-2390-F4A5D998C5DE}"/>
              </a:ext>
            </a:extLst>
          </p:cNvPr>
          <p:cNvCxnSpPr>
            <a:cxnSpLocks/>
          </p:cNvCxnSpPr>
          <p:nvPr/>
        </p:nvCxnSpPr>
        <p:spPr>
          <a:xfrm flipV="1">
            <a:off x="5472113" y="231382"/>
            <a:ext cx="2536507" cy="889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1DFCB27-169A-98BE-B017-0B39F8F97C9D}"/>
              </a:ext>
            </a:extLst>
          </p:cNvPr>
          <p:cNvCxnSpPr>
            <a:cxnSpLocks/>
          </p:cNvCxnSpPr>
          <p:nvPr/>
        </p:nvCxnSpPr>
        <p:spPr>
          <a:xfrm>
            <a:off x="8248650" y="223493"/>
            <a:ext cx="1250928" cy="9678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BA89821-F001-EC79-DF6C-D5179C33DB0C}"/>
              </a:ext>
            </a:extLst>
          </p:cNvPr>
          <p:cNvCxnSpPr>
            <a:cxnSpLocks/>
          </p:cNvCxnSpPr>
          <p:nvPr/>
        </p:nvCxnSpPr>
        <p:spPr>
          <a:xfrm>
            <a:off x="8008620" y="223155"/>
            <a:ext cx="24003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FDFC5B4-84F2-78D9-FA03-4CD8803348C5}"/>
              </a:ext>
            </a:extLst>
          </p:cNvPr>
          <p:cNvCxnSpPr>
            <a:cxnSpLocks/>
          </p:cNvCxnSpPr>
          <p:nvPr/>
        </p:nvCxnSpPr>
        <p:spPr>
          <a:xfrm flipH="1">
            <a:off x="4495800" y="320282"/>
            <a:ext cx="1022350" cy="238434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E8B973-0B8F-8C24-B665-7A723900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Service </a:t>
            </a:r>
            <a:r>
              <a:rPr lang="it-IT" dirty="0" err="1"/>
              <a:t>Catalog</a:t>
            </a:r>
            <a:endParaRPr lang="en-GB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CC5E425-6152-F7AE-64E3-3D6A1AB37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GET</a:t>
            </a:r>
            <a:endParaRPr lang="en-GB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B20D278-834B-9F56-0792-158BFEFA25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900" dirty="0"/>
              <a:t>It retrieves the information.</a:t>
            </a:r>
          </a:p>
          <a:p>
            <a:r>
              <a:rPr lang="en-GB" sz="1700" dirty="0"/>
              <a:t>Project info</a:t>
            </a:r>
          </a:p>
          <a:p>
            <a:r>
              <a:rPr lang="en-GB" sz="1700" dirty="0"/>
              <a:t>Broker</a:t>
            </a:r>
          </a:p>
          <a:p>
            <a:r>
              <a:rPr lang="en-GB" sz="1700" dirty="0"/>
              <a:t>Telegram bot</a:t>
            </a:r>
          </a:p>
          <a:p>
            <a:r>
              <a:rPr lang="en-GB" sz="1700" dirty="0"/>
              <a:t>Device </a:t>
            </a:r>
            <a:r>
              <a:rPr lang="en-GB" sz="1700" dirty="0" err="1"/>
              <a:t>catalog</a:t>
            </a:r>
            <a:endParaRPr lang="en-GB" sz="1700" dirty="0"/>
          </a:p>
          <a:p>
            <a:r>
              <a:rPr lang="en-GB" sz="1700" dirty="0"/>
              <a:t>Users / user (</a:t>
            </a:r>
            <a:r>
              <a:rPr lang="en-GB" sz="1700" i="1" dirty="0"/>
              <a:t>given ID</a:t>
            </a:r>
            <a:r>
              <a:rPr lang="en-GB" sz="1700" dirty="0"/>
              <a:t>)</a:t>
            </a:r>
          </a:p>
          <a:p>
            <a:r>
              <a:rPr lang="en-GB" sz="1700" dirty="0"/>
              <a:t>Greenhouses /      greenhouse (</a:t>
            </a:r>
            <a:r>
              <a:rPr lang="en-GB" sz="1700" i="1" dirty="0"/>
              <a:t>given ID</a:t>
            </a:r>
            <a:r>
              <a:rPr lang="en-GB" sz="1700" dirty="0"/>
              <a:t>)</a:t>
            </a:r>
          </a:p>
          <a:p>
            <a:r>
              <a:rPr lang="en-GB" sz="1700" dirty="0"/>
              <a:t>Services / service (</a:t>
            </a:r>
            <a:r>
              <a:rPr lang="en-GB" sz="1700" i="1" dirty="0"/>
              <a:t>given ID</a:t>
            </a:r>
            <a:r>
              <a:rPr lang="en-GB" sz="1700" dirty="0"/>
              <a:t>)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ED8A344-F0E7-478F-3B3F-F48F0B4847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/>
              <a:t>POST</a:t>
            </a:r>
            <a:endParaRPr lang="en-GB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B7219E9-CCF6-7393-F2E1-93885E2EA53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1900" dirty="0" err="1"/>
              <a:t>It</a:t>
            </a:r>
            <a:r>
              <a:rPr lang="it-IT" sz="1900" dirty="0"/>
              <a:t> </a:t>
            </a:r>
            <a:r>
              <a:rPr lang="it-IT" sz="1900" dirty="0" err="1"/>
              <a:t>inserts</a:t>
            </a:r>
            <a:r>
              <a:rPr lang="it-IT" sz="1900" dirty="0"/>
              <a:t> the information.</a:t>
            </a:r>
          </a:p>
          <a:p>
            <a:r>
              <a:rPr lang="it-IT" sz="1700" dirty="0"/>
              <a:t>Device </a:t>
            </a:r>
            <a:r>
              <a:rPr lang="it-IT" sz="1700" dirty="0" err="1"/>
              <a:t>catalog</a:t>
            </a:r>
            <a:endParaRPr lang="it-IT" sz="1700" dirty="0"/>
          </a:p>
          <a:p>
            <a:r>
              <a:rPr lang="it-IT" sz="1700" dirty="0"/>
              <a:t>User</a:t>
            </a:r>
          </a:p>
          <a:p>
            <a:r>
              <a:rPr lang="it-IT" sz="1700" dirty="0" err="1"/>
              <a:t>Greenhouse</a:t>
            </a:r>
            <a:endParaRPr lang="it-IT" sz="1700" dirty="0"/>
          </a:p>
          <a:p>
            <a:r>
              <a:rPr lang="it-IT" sz="1700" dirty="0"/>
              <a:t>Service</a:t>
            </a:r>
            <a:endParaRPr lang="en-GB" sz="1700" dirty="0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88C4F67-D510-4C4A-4057-7DB7173E1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it-IT" dirty="0">
                <a:solidFill>
                  <a:prstClr val="black">
                    <a:tint val="75000"/>
                  </a:prstClr>
                </a:solidFill>
              </a:rPr>
              <a:t>10</a:t>
            </a:r>
            <a:r>
              <a:rPr lang="it-IT" noProof="0" dirty="0">
                <a:solidFill>
                  <a:prstClr val="black">
                    <a:tint val="75000"/>
                  </a:prstClr>
                </a:solidFill>
              </a:rPr>
              <a:t>/03/2023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308CC5D-4C4E-C542-E467-57B583C2B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Programming for IoT applications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DFA2A3E-4FE6-8D18-61C3-1BC62A955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it-IT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10</a:t>
            </a:fld>
            <a:endParaRPr lang="it-IT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D4E33DC3-83CF-BE4E-3960-FA8FC3E84C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PUT</a:t>
            </a:r>
            <a:endParaRPr lang="en-GB" dirty="0"/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60C51BE3-181E-D32E-067E-F76CC944E58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sz="1900" dirty="0" err="1"/>
              <a:t>It</a:t>
            </a:r>
            <a:r>
              <a:rPr lang="it-IT" sz="1900" dirty="0"/>
              <a:t> updates information</a:t>
            </a:r>
            <a:r>
              <a:rPr lang="it-IT" dirty="0"/>
              <a:t>.</a:t>
            </a:r>
          </a:p>
          <a:p>
            <a:r>
              <a:rPr lang="it-IT" sz="1700" dirty="0"/>
              <a:t>Device </a:t>
            </a:r>
            <a:r>
              <a:rPr lang="it-IT" sz="1700" dirty="0" err="1"/>
              <a:t>catalog</a:t>
            </a:r>
            <a:endParaRPr lang="it-IT" sz="1700" dirty="0"/>
          </a:p>
          <a:p>
            <a:r>
              <a:rPr lang="it-IT" sz="1700" dirty="0"/>
              <a:t>User</a:t>
            </a:r>
          </a:p>
          <a:p>
            <a:r>
              <a:rPr lang="it-IT" sz="1700" dirty="0" err="1"/>
              <a:t>Greenhouse</a:t>
            </a:r>
            <a:endParaRPr lang="it-IT" sz="1700" dirty="0"/>
          </a:p>
          <a:p>
            <a:r>
              <a:rPr lang="it-IT" sz="1700" dirty="0"/>
              <a:t>Service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4C6AADF-268F-D55C-603C-3BED826A2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884" y="4430720"/>
            <a:ext cx="3125744" cy="14922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343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D75FCE-83A2-0C59-6D40-6AEEB8359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4978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it-IT" dirty="0"/>
              <a:t>Service </a:t>
            </a:r>
            <a:r>
              <a:rPr lang="it-IT" dirty="0" err="1"/>
              <a:t>catalog</a:t>
            </a:r>
            <a:br>
              <a:rPr lang="it-IT" dirty="0"/>
            </a:br>
            <a:r>
              <a:rPr lang="it-IT" sz="3600" i="1" dirty="0" err="1"/>
              <a:t>Main</a:t>
            </a:r>
            <a:r>
              <a:rPr lang="it-IT" sz="3600" i="1" dirty="0"/>
              <a:t> loop</a:t>
            </a:r>
            <a:br>
              <a:rPr lang="en-GB" sz="4400" b="1" dirty="0"/>
            </a:br>
            <a:endParaRPr lang="en-GB" dirty="0"/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302EB426-A496-73E3-47F6-79D292A4D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5341" y="1376219"/>
            <a:ext cx="4419755" cy="4542127"/>
          </a:xfrm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D019E25-8685-43F8-8A27-7E15714FA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it-IT" dirty="0">
                <a:solidFill>
                  <a:prstClr val="black">
                    <a:tint val="75000"/>
                  </a:prstClr>
                </a:solidFill>
              </a:rPr>
              <a:t>10</a:t>
            </a:r>
            <a:r>
              <a:rPr lang="it-IT" noProof="0" dirty="0">
                <a:solidFill>
                  <a:prstClr val="black">
                    <a:tint val="75000"/>
                  </a:prstClr>
                </a:solidFill>
              </a:rPr>
              <a:t>/03/2023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24CA69-B8E9-1FE8-BAE4-D62AB350C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Programming for IoT applications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9D486BA-9384-1FC4-B73D-0CDDC2A2E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it-IT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11</a:t>
            </a:fld>
            <a:endParaRPr lang="it-IT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9994873-57A8-C239-1576-6068FAD4BC4F}"/>
              </a:ext>
            </a:extLst>
          </p:cNvPr>
          <p:cNvSpPr txBox="1"/>
          <p:nvPr/>
        </p:nvSpPr>
        <p:spPr>
          <a:xfrm>
            <a:off x="838199" y="3175349"/>
            <a:ext cx="5200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</a:t>
            </a:r>
            <a:r>
              <a:rPr lang="en-GB" dirty="0" err="1"/>
              <a:t>catalog</a:t>
            </a:r>
            <a:r>
              <a:rPr lang="en-GB" dirty="0"/>
              <a:t> keeps updated the list of users, greenhouses, services and devices. It controls which are still connected and removes those who are not available anymore.</a:t>
            </a:r>
          </a:p>
        </p:txBody>
      </p:sp>
    </p:spTree>
    <p:extLst>
      <p:ext uri="{BB962C8B-B14F-4D97-AF65-F5344CB8AC3E}">
        <p14:creationId xmlns:p14="http://schemas.microsoft.com/office/powerpoint/2010/main" val="127249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E45C6405-9D6C-48F5-9EFB-4CF1F3193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 rtlCol="0" anchor="ctr">
            <a:normAutofit/>
          </a:bodyPr>
          <a:lstStyle/>
          <a:p>
            <a:pPr rtl="0"/>
            <a:r>
              <a:rPr lang="it-IT" dirty="0"/>
              <a:t>Device </a:t>
            </a:r>
            <a:r>
              <a:rPr lang="it-IT" dirty="0" err="1"/>
              <a:t>Catalog</a:t>
            </a:r>
            <a:endParaRPr lang="it-IT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42E3A3A9-5E96-4CDD-A971-9C272EFD9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194" y="1840508"/>
            <a:ext cx="3991674" cy="4352544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It is the device registry for the application, providing a list of all available devices and the resources they expose. </a:t>
            </a:r>
          </a:p>
          <a:p>
            <a:pPr rtl="0"/>
            <a:r>
              <a:rPr lang="en-GB" dirty="0"/>
              <a:t>Each device exposes all sensors that a micro-service can use.</a:t>
            </a:r>
            <a:endParaRPr lang="it-IT" dirty="0"/>
          </a:p>
        </p:txBody>
      </p:sp>
      <p:sp>
        <p:nvSpPr>
          <p:cNvPr id="12" name="Segnaposto data 11">
            <a:extLst>
              <a:ext uri="{FF2B5EF4-FFF2-40B4-BE49-F238E27FC236}">
                <a16:creationId xmlns:a16="http://schemas.microsoft.com/office/drawing/2014/main" id="{C01975C7-D604-4AD4-85CC-2EFC92D81A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>
                    <a:tint val="75000"/>
                  </a:prstClr>
                </a:solidFill>
              </a:rPr>
              <a:t>10</a:t>
            </a:r>
            <a:r>
              <a:rPr lang="it-IT" noProof="0" dirty="0">
                <a:solidFill>
                  <a:prstClr val="black">
                    <a:tint val="75000"/>
                  </a:prstClr>
                </a:solidFill>
              </a:rPr>
              <a:t>/03/2023</a:t>
            </a:r>
            <a:endParaRPr lang="it-IT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13" name="Segnaposto piè di pagina 12">
            <a:extLst>
              <a:ext uri="{FF2B5EF4-FFF2-40B4-BE49-F238E27FC236}">
                <a16:creationId xmlns:a16="http://schemas.microsoft.com/office/drawing/2014/main" id="{E0C27B2A-1D72-43E3-82D3-29739485A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 anchor="ctr">
            <a:normAutofit/>
          </a:bodyPr>
          <a:lstStyle/>
          <a:p>
            <a:pPr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Programming for IoT applications</a:t>
            </a: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DC4D09A1-D96F-4BFC-8475-2F079EAD8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it-IT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it-IT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FF1B6B-B6D5-7E11-16BE-48E10B91A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664" y="1677209"/>
            <a:ext cx="2918023" cy="435254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CC620A-42C2-9E7A-4F1E-384C957E3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010" y="1677209"/>
            <a:ext cx="3513389" cy="435254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9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E8B973-0B8F-8C24-B665-7A723900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Device </a:t>
            </a:r>
            <a:r>
              <a:rPr lang="it-IT" dirty="0" err="1"/>
              <a:t>Catalog</a:t>
            </a:r>
            <a:endParaRPr lang="en-GB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CC5E425-6152-F7AE-64E3-3D6A1AB37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GET</a:t>
            </a:r>
            <a:endParaRPr lang="en-GB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B20D278-834B-9F56-0792-158BFEFA25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391970" cy="3684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900" dirty="0"/>
              <a:t>It retrieves the information.</a:t>
            </a:r>
          </a:p>
          <a:p>
            <a:r>
              <a:rPr lang="en-GB" sz="1700" dirty="0"/>
              <a:t>Devices / device (</a:t>
            </a:r>
            <a:r>
              <a:rPr lang="en-GB" sz="1700" i="1" dirty="0"/>
              <a:t>given ID</a:t>
            </a:r>
            <a:r>
              <a:rPr lang="en-GB" sz="1700" dirty="0"/>
              <a:t>)</a:t>
            </a:r>
          </a:p>
          <a:p>
            <a:r>
              <a:rPr lang="en-GB" sz="1700" dirty="0"/>
              <a:t>Devices / device (</a:t>
            </a:r>
            <a:r>
              <a:rPr lang="en-GB" sz="1700" i="1" dirty="0"/>
              <a:t>given name</a:t>
            </a:r>
            <a:r>
              <a:rPr lang="en-GB" sz="1700" dirty="0"/>
              <a:t>)</a:t>
            </a:r>
          </a:p>
          <a:p>
            <a:endParaRPr lang="en-GB" sz="1700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4100" name="Picture 4" descr="Hand drawn down direction arrow Vector PNG - Similar PNG">
            <a:extLst>
              <a:ext uri="{FF2B5EF4-FFF2-40B4-BE49-F238E27FC236}">
                <a16:creationId xmlns:a16="http://schemas.microsoft.com/office/drawing/2014/main" id="{C6B23824-FAA2-9353-C049-3D2E6FDD5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2209800" y="2505075"/>
            <a:ext cx="4803258" cy="480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ED8A344-F0E7-478F-3B3F-F48F0B4847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00145" y="2788444"/>
            <a:ext cx="3291840" cy="823912"/>
          </a:xfrm>
        </p:spPr>
        <p:txBody>
          <a:bodyPr/>
          <a:lstStyle/>
          <a:p>
            <a:r>
              <a:rPr lang="it-IT" dirty="0"/>
              <a:t>POST</a:t>
            </a:r>
            <a:endParaRPr lang="en-GB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B7219E9-CCF6-7393-F2E1-93885E2EA5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00145" y="3612356"/>
            <a:ext cx="3291840" cy="3684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900" dirty="0" err="1"/>
              <a:t>It</a:t>
            </a:r>
            <a:r>
              <a:rPr lang="it-IT" sz="1900" dirty="0"/>
              <a:t> </a:t>
            </a:r>
            <a:r>
              <a:rPr lang="it-IT" sz="1900" dirty="0" err="1"/>
              <a:t>inserts</a:t>
            </a:r>
            <a:r>
              <a:rPr lang="it-IT" sz="1900" dirty="0"/>
              <a:t> the information.</a:t>
            </a:r>
          </a:p>
          <a:p>
            <a:r>
              <a:rPr lang="it-IT" sz="1700" dirty="0"/>
              <a:t>Device 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88C4F67-D510-4C4A-4057-7DB7173E1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it-IT" dirty="0">
                <a:solidFill>
                  <a:prstClr val="black">
                    <a:tint val="75000"/>
                  </a:prstClr>
                </a:solidFill>
              </a:rPr>
              <a:t>10</a:t>
            </a:r>
            <a:r>
              <a:rPr lang="it-IT" noProof="0" dirty="0">
                <a:solidFill>
                  <a:prstClr val="black">
                    <a:tint val="75000"/>
                  </a:prstClr>
                </a:solidFill>
              </a:rPr>
              <a:t>/03/2023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308CC5D-4C4E-C542-E467-57B583C2B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Programming for IoT applications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DFA2A3E-4FE6-8D18-61C3-1BC62A955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it-IT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13</a:t>
            </a:fld>
            <a:endParaRPr lang="it-IT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D4E33DC3-83CF-BE4E-3960-FA8FC3E84C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0372" y="3840956"/>
            <a:ext cx="3291840" cy="823912"/>
          </a:xfrm>
        </p:spPr>
        <p:txBody>
          <a:bodyPr/>
          <a:lstStyle/>
          <a:p>
            <a:r>
              <a:rPr lang="it-IT" dirty="0"/>
              <a:t>PUT</a:t>
            </a:r>
            <a:endParaRPr lang="en-GB" dirty="0"/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60C51BE3-181E-D32E-067E-F76CC944E58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0372" y="4664868"/>
            <a:ext cx="3291840" cy="3684588"/>
          </a:xfrm>
        </p:spPr>
        <p:txBody>
          <a:bodyPr/>
          <a:lstStyle/>
          <a:p>
            <a:pPr marL="0" indent="0">
              <a:buNone/>
            </a:pPr>
            <a:r>
              <a:rPr lang="it-IT" sz="1900" dirty="0" err="1"/>
              <a:t>It</a:t>
            </a:r>
            <a:r>
              <a:rPr lang="it-IT" sz="1900" dirty="0"/>
              <a:t> updates information</a:t>
            </a:r>
            <a:r>
              <a:rPr lang="it-IT" dirty="0"/>
              <a:t>.</a:t>
            </a:r>
          </a:p>
          <a:p>
            <a:r>
              <a:rPr lang="it-IT" sz="1700" dirty="0"/>
              <a:t>Device</a:t>
            </a:r>
          </a:p>
        </p:txBody>
      </p:sp>
      <p:pic>
        <p:nvPicPr>
          <p:cNvPr id="4102" name="Picture 6" descr="Kernel: Maintainer für den Raspberry-Pi-Chip BCM2835 hört auf">
            <a:extLst>
              <a:ext uri="{FF2B5EF4-FFF2-40B4-BE49-F238E27FC236}">
                <a16:creationId xmlns:a16="http://schemas.microsoft.com/office/drawing/2014/main" id="{893DE8B8-89CA-1864-DB58-0E39E819E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070" y="1183988"/>
            <a:ext cx="1381442" cy="166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805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34D15B-D1E0-BB45-9549-59E96085F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DADA368-63BC-9BE8-3902-6198C11D3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it-IT" dirty="0">
                <a:solidFill>
                  <a:prstClr val="black">
                    <a:tint val="75000"/>
                  </a:prstClr>
                </a:solidFill>
              </a:rPr>
              <a:t>10</a:t>
            </a:r>
            <a:r>
              <a:rPr lang="it-IT" noProof="0" dirty="0">
                <a:solidFill>
                  <a:prstClr val="black">
                    <a:tint val="75000"/>
                  </a:prstClr>
                </a:solidFill>
              </a:rPr>
              <a:t>/03/2023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E541E67-11EF-D8A6-14C3-E80B279C5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Programming for IoT applications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AA38216-3D63-C52A-9FD5-C84F2CA9E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it-IT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14</a:t>
            </a:fld>
            <a:endParaRPr lang="it-IT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2940C7-47B2-7862-788C-B92FE3FAF67A}"/>
              </a:ext>
            </a:extLst>
          </p:cNvPr>
          <p:cNvSpPr/>
          <p:nvPr/>
        </p:nvSpPr>
        <p:spPr>
          <a:xfrm>
            <a:off x="250166" y="861206"/>
            <a:ext cx="5111496" cy="5046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08DF1E-1976-B50C-7F06-6C692ECFFD7E}"/>
              </a:ext>
            </a:extLst>
          </p:cNvPr>
          <p:cNvSpPr txBox="1"/>
          <p:nvPr/>
        </p:nvSpPr>
        <p:spPr>
          <a:xfrm>
            <a:off x="991319" y="700828"/>
            <a:ext cx="609456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dirty="0">
                <a:latin typeface="+mj-lt"/>
              </a:rPr>
              <a:t>Raspberry Pi connector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7F32D9-CAB8-4990-82FE-B1020EB25342}"/>
              </a:ext>
            </a:extLst>
          </p:cNvPr>
          <p:cNvSpPr txBox="1"/>
          <p:nvPr/>
        </p:nvSpPr>
        <p:spPr>
          <a:xfrm>
            <a:off x="990170" y="1630647"/>
            <a:ext cx="5669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It is the Device Connector referring to a specific greenhouse. Each one is equipped with 5 sensors: </a:t>
            </a:r>
          </a:p>
        </p:txBody>
      </p:sp>
      <p:pic>
        <p:nvPicPr>
          <p:cNvPr id="1026" name="Picture 2" descr="Temperatura di DHT11 e sensore di umidità aereo in richiesta? – AZ-Delivery">
            <a:extLst>
              <a:ext uri="{FF2B5EF4-FFF2-40B4-BE49-F238E27FC236}">
                <a16:creationId xmlns:a16="http://schemas.microsoft.com/office/drawing/2014/main" id="{7A7E3346-78AF-4196-3D95-AA20508C8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170" y="2835586"/>
            <a:ext cx="1240454" cy="124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Left 12">
            <a:extLst>
              <a:ext uri="{FF2B5EF4-FFF2-40B4-BE49-F238E27FC236}">
                <a16:creationId xmlns:a16="http://schemas.microsoft.com/office/drawing/2014/main" id="{D1A46B53-64DD-736A-FCD6-8DE43A01BD29}"/>
              </a:ext>
            </a:extLst>
          </p:cNvPr>
          <p:cNvSpPr/>
          <p:nvPr/>
        </p:nvSpPr>
        <p:spPr>
          <a:xfrm>
            <a:off x="1777158" y="2874441"/>
            <a:ext cx="2386940" cy="1240454"/>
          </a:xfrm>
          <a:prstGeom prst="leftArrow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GB" dirty="0"/>
              <a:t>DHT11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Used to measure the temperature and humidity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F1D8A18-1329-85D0-EF5E-6E4318280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085" y="1617506"/>
            <a:ext cx="1630220" cy="1458892"/>
          </a:xfrm>
          <a:prstGeom prst="rect">
            <a:avLst/>
          </a:prstGeom>
        </p:spPr>
      </p:pic>
      <p:sp>
        <p:nvSpPr>
          <p:cNvPr id="17" name="Arrow: Left 16">
            <a:extLst>
              <a:ext uri="{FF2B5EF4-FFF2-40B4-BE49-F238E27FC236}">
                <a16:creationId xmlns:a16="http://schemas.microsoft.com/office/drawing/2014/main" id="{FE605B30-328E-0CD3-7625-9DF14CD2EC65}"/>
              </a:ext>
            </a:extLst>
          </p:cNvPr>
          <p:cNvSpPr/>
          <p:nvPr/>
        </p:nvSpPr>
        <p:spPr>
          <a:xfrm>
            <a:off x="8814890" y="1618195"/>
            <a:ext cx="2386940" cy="1240454"/>
          </a:xfrm>
          <a:prstGeom prst="leftArrow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BMP180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Used to measure the temperature and pressure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9337DB8-260B-B237-CC5E-F39ED1E17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545" y="4526581"/>
            <a:ext cx="1467055" cy="1371791"/>
          </a:xfrm>
          <a:prstGeom prst="rect">
            <a:avLst/>
          </a:prstGeom>
        </p:spPr>
      </p:pic>
      <p:sp>
        <p:nvSpPr>
          <p:cNvPr id="20" name="Arrow: Left 19">
            <a:extLst>
              <a:ext uri="{FF2B5EF4-FFF2-40B4-BE49-F238E27FC236}">
                <a16:creationId xmlns:a16="http://schemas.microsoft.com/office/drawing/2014/main" id="{60269C80-F593-DD1A-78B1-93E510F68541}"/>
              </a:ext>
            </a:extLst>
          </p:cNvPr>
          <p:cNvSpPr/>
          <p:nvPr/>
        </p:nvSpPr>
        <p:spPr>
          <a:xfrm>
            <a:off x="3581400" y="4741557"/>
            <a:ext cx="2386940" cy="1240454"/>
          </a:xfrm>
          <a:prstGeom prst="leftArrow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BH1750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Used to measure the light intensity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C594970-0168-51BD-ADF1-9FA68DB0BF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3378" y="3112936"/>
            <a:ext cx="1732503" cy="1254282"/>
          </a:xfrm>
          <a:prstGeom prst="rect">
            <a:avLst/>
          </a:prstGeom>
        </p:spPr>
      </p:pic>
      <p:sp>
        <p:nvSpPr>
          <p:cNvPr id="23" name="Arrow: Left 22">
            <a:extLst>
              <a:ext uri="{FF2B5EF4-FFF2-40B4-BE49-F238E27FC236}">
                <a16:creationId xmlns:a16="http://schemas.microsoft.com/office/drawing/2014/main" id="{2B83308F-B6A5-3DB5-2332-2DEDA886294B}"/>
              </a:ext>
            </a:extLst>
          </p:cNvPr>
          <p:cNvSpPr/>
          <p:nvPr/>
        </p:nvSpPr>
        <p:spPr>
          <a:xfrm>
            <a:off x="6602020" y="3168859"/>
            <a:ext cx="2386940" cy="1240454"/>
          </a:xfrm>
          <a:prstGeom prst="leftArrow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HX711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Used to measure the tank weight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8B117E4-C348-C0A4-5330-E039FF4A1B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9354" y="4367218"/>
            <a:ext cx="1630220" cy="1523780"/>
          </a:xfrm>
          <a:prstGeom prst="rect">
            <a:avLst/>
          </a:prstGeom>
        </p:spPr>
      </p:pic>
      <p:sp>
        <p:nvSpPr>
          <p:cNvPr id="30" name="Arrow: Left 29">
            <a:extLst>
              <a:ext uri="{FF2B5EF4-FFF2-40B4-BE49-F238E27FC236}">
                <a16:creationId xmlns:a16="http://schemas.microsoft.com/office/drawing/2014/main" id="{0F1E0AAF-85BC-1407-0BC5-88964E5CC8C0}"/>
              </a:ext>
            </a:extLst>
          </p:cNvPr>
          <p:cNvSpPr/>
          <p:nvPr/>
        </p:nvSpPr>
        <p:spPr>
          <a:xfrm>
            <a:off x="8788730" y="4456421"/>
            <a:ext cx="2386940" cy="1240454"/>
          </a:xfrm>
          <a:prstGeom prst="leftArrow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YL-69 (chirp)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Used to measure the soil moisture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4C07428-759C-682B-5D5E-B053BE872A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260635">
            <a:off x="520721" y="4870367"/>
            <a:ext cx="2400635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074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34D15B-D1E0-BB45-9549-59E96085F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DADA368-63BC-9BE8-3902-6198C11D3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it-IT" dirty="0">
                <a:solidFill>
                  <a:prstClr val="black">
                    <a:tint val="75000"/>
                  </a:prstClr>
                </a:solidFill>
              </a:rPr>
              <a:t>10</a:t>
            </a:r>
            <a:r>
              <a:rPr lang="it-IT" noProof="0" dirty="0">
                <a:solidFill>
                  <a:prstClr val="black">
                    <a:tint val="75000"/>
                  </a:prstClr>
                </a:solidFill>
              </a:rPr>
              <a:t>/03/2023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E541E67-11EF-D8A6-14C3-E80B279C5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Programming for IoT applications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AA38216-3D63-C52A-9FD5-C84F2CA9E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it-IT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15</a:t>
            </a:fld>
            <a:endParaRPr lang="it-IT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2940C7-47B2-7862-788C-B92FE3FAF67A}"/>
              </a:ext>
            </a:extLst>
          </p:cNvPr>
          <p:cNvSpPr/>
          <p:nvPr/>
        </p:nvSpPr>
        <p:spPr>
          <a:xfrm>
            <a:off x="250166" y="861206"/>
            <a:ext cx="5111496" cy="5046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08DF1E-1976-B50C-7F06-6C692ECFFD7E}"/>
              </a:ext>
            </a:extLst>
          </p:cNvPr>
          <p:cNvSpPr txBox="1"/>
          <p:nvPr/>
        </p:nvSpPr>
        <p:spPr>
          <a:xfrm>
            <a:off x="991319" y="700828"/>
            <a:ext cx="609456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dirty="0">
                <a:latin typeface="+mj-lt"/>
              </a:rPr>
              <a:t>Raspberry Pi connector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7F32D9-CAB8-4990-82FE-B1020EB25342}"/>
              </a:ext>
            </a:extLst>
          </p:cNvPr>
          <p:cNvSpPr txBox="1"/>
          <p:nvPr/>
        </p:nvSpPr>
        <p:spPr>
          <a:xfrm>
            <a:off x="991319" y="1630647"/>
            <a:ext cx="56694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It is the Device Connector referring to a specific greenhouse. Each one is equipped with 5 sensors.</a:t>
            </a:r>
          </a:p>
          <a:p>
            <a:endParaRPr lang="en-GB" dirty="0"/>
          </a:p>
          <a:p>
            <a:r>
              <a:rPr lang="en-GB" dirty="0"/>
              <a:t>And 2 actuators: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7C8E36-8AC9-1694-3AA3-9DB092535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260635">
            <a:off x="520721" y="4870367"/>
            <a:ext cx="2400635" cy="1419423"/>
          </a:xfrm>
          <a:prstGeom prst="rect">
            <a:avLst/>
          </a:prstGeom>
        </p:spPr>
      </p:pic>
      <p:pic>
        <p:nvPicPr>
          <p:cNvPr id="2050" name="Picture 2" descr="Keyes modulo relè 5V 1 canale 250V 125V AC 30V 28V DC officina flusso | eBay">
            <a:extLst>
              <a:ext uri="{FF2B5EF4-FFF2-40B4-BE49-F238E27FC236}">
                <a16:creationId xmlns:a16="http://schemas.microsoft.com/office/drawing/2014/main" id="{9ECAC377-07C5-8B05-31D1-877C5CED0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042" y="2822081"/>
            <a:ext cx="2276325" cy="22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28222AF8-1DA0-1B2A-6B16-C3A2546BECAD}"/>
              </a:ext>
            </a:extLst>
          </p:cNvPr>
          <p:cNvSpPr/>
          <p:nvPr/>
        </p:nvSpPr>
        <p:spPr>
          <a:xfrm>
            <a:off x="7820542" y="4379796"/>
            <a:ext cx="2386940" cy="1240454"/>
          </a:xfrm>
          <a:prstGeom prst="leftArrow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The other to control the irrigation system</a:t>
            </a:r>
          </a:p>
        </p:txBody>
      </p:sp>
      <p:pic>
        <p:nvPicPr>
          <p:cNvPr id="11" name="Picture 2" descr="Keyes modulo relè 5V 1 canale 250V 125V AC 30V 28V DC officina flusso | eBay">
            <a:extLst>
              <a:ext uri="{FF2B5EF4-FFF2-40B4-BE49-F238E27FC236}">
                <a16:creationId xmlns:a16="http://schemas.microsoft.com/office/drawing/2014/main" id="{20CD0411-FC7D-4160-A5F1-84D0E0D88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00" b="90000" l="3200" r="99400">
                        <a14:foregroundMark x1="10400" y1="45000" x2="9000" y2="47000"/>
                        <a14:foregroundMark x1="46600" y1="8800" x2="46600" y2="8800"/>
                        <a14:foregroundMark x1="91800" y1="46000" x2="80800" y2="67800"/>
                        <a14:foregroundMark x1="80800" y1="67800" x2="64800" y2="85600"/>
                        <a14:foregroundMark x1="64800" y1="85600" x2="3200" y2="56600"/>
                        <a14:foregroundMark x1="3200" y1="56600" x2="5200" y2="51600"/>
                        <a14:foregroundMark x1="91400" y1="45400" x2="92000" y2="44600"/>
                        <a14:foregroundMark x1="91800" y1="46600" x2="94800" y2="50600"/>
                        <a14:foregroundMark x1="68800" y1="75600" x2="75200" y2="64800"/>
                        <a14:foregroundMark x1="46000" y1="72600" x2="60800" y2="76800"/>
                        <a14:foregroundMark x1="21000" y1="54800" x2="33600" y2="60800"/>
                        <a14:foregroundMark x1="61000" y1="82000" x2="66600" y2="75400"/>
                        <a14:foregroundMark x1="94400" y1="52800" x2="92800" y2="56000"/>
                        <a14:foregroundMark x1="90600" y1="57000" x2="93800" y2="59000"/>
                        <a14:foregroundMark x1="89000" y1="59800" x2="93800" y2="64600"/>
                        <a14:foregroundMark x1="93000" y1="55600" x2="96600" y2="59000"/>
                        <a14:foregroundMark x1="94400" y1="52800" x2="98400" y2="54600"/>
                        <a14:foregroundMark x1="93800" y1="52400" x2="99400" y2="53400"/>
                        <a14:foregroundMark x1="57000" y1="82600" x2="79000" y2="73600"/>
                        <a14:foregroundMark x1="79000" y1="73600" x2="91000" y2="56200"/>
                        <a14:foregroundMark x1="77200" y1="76800" x2="69800" y2="86600"/>
                        <a14:foregroundMark x1="58800" y1="84800" x2="67600" y2="87000"/>
                        <a14:foregroundMark x1="8800" y1="50800" x2="8200" y2="54800"/>
                        <a14:foregroundMark x1="23400" y1="66800" x2="65400" y2="87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495" y="3848279"/>
            <a:ext cx="2276325" cy="22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256E48-B728-9743-5122-555F620A4389}"/>
              </a:ext>
            </a:extLst>
          </p:cNvPr>
          <p:cNvSpPr txBox="1"/>
          <p:nvPr/>
        </p:nvSpPr>
        <p:spPr>
          <a:xfrm>
            <a:off x="833870" y="3603485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Two KEYES_SRLY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A06B6D-D2FD-51A1-3E9A-6EEB2080CB28}"/>
              </a:ext>
            </a:extLst>
          </p:cNvPr>
          <p:cNvSpPr txBox="1"/>
          <p:nvPr/>
        </p:nvSpPr>
        <p:spPr>
          <a:xfrm>
            <a:off x="8042447" y="2738101"/>
            <a:ext cx="21650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One to control the light system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74B301-2BC8-2FD1-FAA8-9E08BE91E1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600" b="89600" l="10000" r="92667">
                        <a14:foregroundMark x1="92667" y1="27200" x2="92667" y2="272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314009">
            <a:off x="6826299" y="3571356"/>
            <a:ext cx="2098527" cy="8743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91A93FF-C605-F918-282A-7B048CC10D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1312" y="5273398"/>
            <a:ext cx="2294426" cy="69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042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34D15B-D1E0-BB45-9549-59E96085F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DADA368-63BC-9BE8-3902-6198C11D3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it-IT" dirty="0">
                <a:solidFill>
                  <a:prstClr val="black">
                    <a:tint val="75000"/>
                  </a:prstClr>
                </a:solidFill>
              </a:rPr>
              <a:t>10</a:t>
            </a:r>
            <a:r>
              <a:rPr lang="it-IT" noProof="0" dirty="0">
                <a:solidFill>
                  <a:prstClr val="black">
                    <a:tint val="75000"/>
                  </a:prstClr>
                </a:solidFill>
              </a:rPr>
              <a:t>/03/2023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E541E67-11EF-D8A6-14C3-E80B279C5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Programming for IoT applications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AA38216-3D63-C52A-9FD5-C84F2CA9E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it-IT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16</a:t>
            </a:fld>
            <a:endParaRPr lang="it-IT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2940C7-47B2-7862-788C-B92FE3FAF67A}"/>
              </a:ext>
            </a:extLst>
          </p:cNvPr>
          <p:cNvSpPr/>
          <p:nvPr/>
        </p:nvSpPr>
        <p:spPr>
          <a:xfrm>
            <a:off x="250166" y="861206"/>
            <a:ext cx="5111496" cy="5046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08DF1E-1976-B50C-7F06-6C692ECFFD7E}"/>
              </a:ext>
            </a:extLst>
          </p:cNvPr>
          <p:cNvSpPr txBox="1"/>
          <p:nvPr/>
        </p:nvSpPr>
        <p:spPr>
          <a:xfrm>
            <a:off x="991319" y="700828"/>
            <a:ext cx="609456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dirty="0">
                <a:latin typeface="+mj-lt"/>
              </a:rPr>
              <a:t>Raspberry Pi connector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7C8E36-8AC9-1694-3AA3-9DB092535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260635">
            <a:off x="520721" y="4870367"/>
            <a:ext cx="2400635" cy="14194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E915C7-75A7-65D3-76B9-4E2A71557119}"/>
              </a:ext>
            </a:extLst>
          </p:cNvPr>
          <p:cNvSpPr txBox="1"/>
          <p:nvPr/>
        </p:nvSpPr>
        <p:spPr>
          <a:xfrm>
            <a:off x="987902" y="2651462"/>
            <a:ext cx="617489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Information is exchanged both over:</a:t>
            </a:r>
          </a:p>
          <a:p>
            <a:pPr marL="285750" indent="-285750">
              <a:buFontTx/>
              <a:buChar char="-"/>
            </a:pPr>
            <a:r>
              <a:rPr lang="en-GB" dirty="0"/>
              <a:t>REST APIs, for instantaneous readings requested by the user though the GET.</a:t>
            </a:r>
          </a:p>
          <a:p>
            <a:pPr marL="285750" indent="-285750">
              <a:buFontTx/>
              <a:buChar char="-"/>
            </a:pPr>
            <a:r>
              <a:rPr lang="en-GB" dirty="0"/>
              <a:t>MQTT: every 10 minutes it receives the measures from sensors and forwards them to the proper strategy.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B002FF-A3CA-00DF-578D-2BE2DFC0F553}"/>
              </a:ext>
            </a:extLst>
          </p:cNvPr>
          <p:cNvSpPr txBox="1"/>
          <p:nvPr/>
        </p:nvSpPr>
        <p:spPr>
          <a:xfrm>
            <a:off x="991319" y="1678827"/>
            <a:ext cx="54380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Raspberry Pi receives as input the information related to the plant the user wants to grow.  
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1E2F57-EF68-9096-2281-BA6CA3C7F3B3}"/>
              </a:ext>
            </a:extLst>
          </p:cNvPr>
          <p:cNvSpPr txBox="1"/>
          <p:nvPr/>
        </p:nvSpPr>
        <p:spPr>
          <a:xfrm>
            <a:off x="6947321" y="4382075"/>
            <a:ext cx="39995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Lightening</a:t>
            </a:r>
            <a:r>
              <a:rPr lang="it-IT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strategy</a:t>
            </a:r>
          </a:p>
          <a:p>
            <a:pPr marL="285750" indent="-28575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it-IT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Water delivery strategy</a:t>
            </a:r>
          </a:p>
          <a:p>
            <a:pPr marL="285750" indent="-28575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Weather station strategy</a:t>
            </a:r>
          </a:p>
        </p:txBody>
      </p:sp>
      <p:pic>
        <p:nvPicPr>
          <p:cNvPr id="2050" name="Picture 2" descr="Curvy arrow illustration #AD , #Curvy, #illustration, #arrow | Arrow  illustration, Arrow image, Arrows graphic">
            <a:extLst>
              <a:ext uri="{FF2B5EF4-FFF2-40B4-BE49-F238E27FC236}">
                <a16:creationId xmlns:a16="http://schemas.microsoft.com/office/drawing/2014/main" id="{8F7E8882-CEA0-C656-9B77-4A1951768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982398" flipV="1">
            <a:off x="4184972" y="3363985"/>
            <a:ext cx="2606875" cy="260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459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21078C-EAFF-5A4D-1A71-B8CA11980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it-IT" dirty="0">
                <a:solidFill>
                  <a:prstClr val="black">
                    <a:tint val="75000"/>
                  </a:prstClr>
                </a:solidFill>
              </a:rPr>
              <a:t>10</a:t>
            </a:r>
            <a:r>
              <a:rPr lang="it-IT" noProof="0" dirty="0">
                <a:solidFill>
                  <a:prstClr val="black">
                    <a:tint val="75000"/>
                  </a:prstClr>
                </a:solidFill>
              </a:rPr>
              <a:t>/03/2023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E501A2-A25E-693A-6573-C4FF26A35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Programming for IoT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0DF3F-511B-7AB0-79EE-B2CE38CFF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it-IT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17</a:t>
            </a:fld>
            <a:endParaRPr lang="it-IT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733E76-0A12-0CAE-597B-D07753E02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7826"/>
            <a:ext cx="10515600" cy="1325563"/>
          </a:xfrm>
        </p:spPr>
        <p:txBody>
          <a:bodyPr/>
          <a:lstStyle/>
          <a:p>
            <a:r>
              <a:rPr lang="it-IT" dirty="0" err="1"/>
              <a:t>Main</a:t>
            </a:r>
            <a:r>
              <a:rPr lang="it-IT" dirty="0"/>
              <a:t> loop of the strategies </a:t>
            </a:r>
            <a:endParaRPr lang="en-GB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D886FAE-DDCF-F71C-E7F4-2ACD5AD37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289" y="303348"/>
            <a:ext cx="3676142" cy="60530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72D388-359E-A317-A7A7-C8A32DD1A8D0}"/>
              </a:ext>
            </a:extLst>
          </p:cNvPr>
          <p:cNvSpPr txBox="1"/>
          <p:nvPr/>
        </p:nvSpPr>
        <p:spPr>
          <a:xfrm>
            <a:off x="838200" y="2049190"/>
            <a:ext cx="5784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In the initialization (start), strategies register to the service </a:t>
            </a:r>
            <a:r>
              <a:rPr lang="en-GB" sz="2400" dirty="0" err="1"/>
              <a:t>catalog</a:t>
            </a:r>
            <a:r>
              <a:rPr lang="en-GB" sz="24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6B9008-7042-DD58-D6A6-6C61D4A818F2}"/>
              </a:ext>
            </a:extLst>
          </p:cNvPr>
          <p:cNvSpPr txBox="1"/>
          <p:nvPr/>
        </p:nvSpPr>
        <p:spPr>
          <a:xfrm>
            <a:off x="1390260" y="3238689"/>
            <a:ext cx="56170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Then, the main loop is started and every 40 seconds the strategy updates its information to the service </a:t>
            </a:r>
            <a:r>
              <a:rPr lang="en-GB" sz="2400" dirty="0" err="1"/>
              <a:t>catalog</a:t>
            </a:r>
            <a:r>
              <a:rPr lang="en-GB" sz="2400" dirty="0"/>
              <a:t> to prevent the timeout from expiring.</a:t>
            </a:r>
          </a:p>
        </p:txBody>
      </p:sp>
    </p:spTree>
    <p:extLst>
      <p:ext uri="{BB962C8B-B14F-4D97-AF65-F5344CB8AC3E}">
        <p14:creationId xmlns:p14="http://schemas.microsoft.com/office/powerpoint/2010/main" val="677847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28931F-F9BC-8A61-2D2C-1F9F5BB33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766586" cy="1325880"/>
          </a:xfrm>
        </p:spPr>
        <p:txBody>
          <a:bodyPr/>
          <a:lstStyle/>
          <a:p>
            <a:r>
              <a:rPr lang="en-GB" dirty="0"/>
              <a:t>Water</a:t>
            </a:r>
            <a:r>
              <a:rPr lang="it-IT" dirty="0"/>
              <a:t> </a:t>
            </a:r>
            <a:r>
              <a:rPr lang="en-GB" dirty="0"/>
              <a:t>delivery</a:t>
            </a:r>
            <a:r>
              <a:rPr lang="it-IT" dirty="0"/>
              <a:t> strategy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266B8E-42E0-47A0-3687-B29F9CE3C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it-IT" dirty="0">
                <a:solidFill>
                  <a:prstClr val="black">
                    <a:tint val="75000"/>
                  </a:prstClr>
                </a:solidFill>
              </a:rPr>
              <a:t>10</a:t>
            </a:r>
            <a:r>
              <a:rPr lang="it-IT" noProof="0" dirty="0">
                <a:solidFill>
                  <a:prstClr val="black">
                    <a:tint val="75000"/>
                  </a:prstClr>
                </a:solidFill>
              </a:rPr>
              <a:t>/03/2023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44B73-A3AD-6433-0A8F-FE8EF8E7C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Programming for IoT applications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C76EE-C3AD-159F-1558-7F201E7C1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it-IT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18</a:t>
            </a:fld>
            <a:endParaRPr lang="it-IT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715487-F284-2F6D-2ED5-BA0D1F8AE057}"/>
              </a:ext>
            </a:extLst>
          </p:cNvPr>
          <p:cNvSpPr/>
          <p:nvPr/>
        </p:nvSpPr>
        <p:spPr>
          <a:xfrm>
            <a:off x="5426015" y="1492370"/>
            <a:ext cx="3184585" cy="22169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EC0579D-E699-697C-524B-0C09D9550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1828800"/>
            <a:ext cx="7312153" cy="435254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Water tank level: based on quantity of water in the tank and on the weather (it will rain or not tomorrow) it can send a message to the user to manually fill the tank or to let the rain fill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Soil moisture: by comparing the sensor value with the water needs of the plant, it can decide to water the plant or not through an actuator.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0BA01935-6B6E-93D7-217D-838AF73655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alphaModFix amt="85000"/>
          </a:blip>
          <a:srcRect t="1868" b="1868"/>
          <a:stretch>
            <a:fillRect/>
          </a:stretch>
        </p:blipFill>
        <p:spPr/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CD2AABB-7CC5-88A2-A601-89958BE5FB3C}"/>
              </a:ext>
            </a:extLst>
          </p:cNvPr>
          <p:cNvSpPr txBox="1"/>
          <p:nvPr/>
        </p:nvSpPr>
        <p:spPr>
          <a:xfrm>
            <a:off x="734683" y="1814806"/>
            <a:ext cx="8961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It is a microservice for the application which is able to read data from sensors (water tank level and soil moisture) and decides if it is necessary to water the plant.</a:t>
            </a:r>
          </a:p>
        </p:txBody>
      </p:sp>
    </p:spTree>
    <p:extLst>
      <p:ext uri="{BB962C8B-B14F-4D97-AF65-F5344CB8AC3E}">
        <p14:creationId xmlns:p14="http://schemas.microsoft.com/office/powerpoint/2010/main" val="2377534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small plant growing out of the ground&#10;&#10;Description automatically generated with low confidence">
            <a:extLst>
              <a:ext uri="{FF2B5EF4-FFF2-40B4-BE49-F238E27FC236}">
                <a16:creationId xmlns:a16="http://schemas.microsoft.com/office/drawing/2014/main" id="{0173FB22-9AE3-0BF6-89DC-569EBB82587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>
          <a:xfrm>
            <a:off x="1059604" y="3007021"/>
            <a:ext cx="2978996" cy="29789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64E4CE2-DDEF-CEAA-01F0-08D6DE01419D}"/>
              </a:ext>
            </a:extLst>
          </p:cNvPr>
          <p:cNvSpPr/>
          <p:nvPr/>
        </p:nvSpPr>
        <p:spPr>
          <a:xfrm>
            <a:off x="7151298" y="3429000"/>
            <a:ext cx="2208362" cy="21350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05FC1D-4FD1-27A7-B3C1-7E4749EBE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Lighting strategy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14B903-60E1-995E-6D5A-CCC990BF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4533" y="2505456"/>
            <a:ext cx="6197734" cy="435254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Light intensity: by comparing the sensor value with the light needs of the plant during the day, it can decide to light the plant.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30CC5FA-2AFD-D2C8-1BEE-810E1FF6C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it-IT" dirty="0">
                <a:solidFill>
                  <a:prstClr val="black">
                    <a:tint val="75000"/>
                  </a:prstClr>
                </a:solidFill>
              </a:rPr>
              <a:t>10</a:t>
            </a:r>
            <a:r>
              <a:rPr lang="it-IT" noProof="0" dirty="0">
                <a:solidFill>
                  <a:prstClr val="black">
                    <a:tint val="75000"/>
                  </a:prstClr>
                </a:solidFill>
              </a:rPr>
              <a:t>/03/2023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00155F-D5FE-B037-714F-3220DF00C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Programming for IoT applications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DE3919-59F3-014F-2373-205E45CB9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it-IT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19</a:t>
            </a:fld>
            <a:endParaRPr lang="it-IT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A52677-EB71-4147-78AF-EEEDA793D6D8}"/>
              </a:ext>
            </a:extLst>
          </p:cNvPr>
          <p:cNvSpPr txBox="1"/>
          <p:nvPr/>
        </p:nvSpPr>
        <p:spPr>
          <a:xfrm>
            <a:off x="539496" y="1534873"/>
            <a:ext cx="8269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It is a micro service for the application which is able to read data from a sensor (light intensity) and decides if it necessary to switch on/off the light</a:t>
            </a:r>
          </a:p>
        </p:txBody>
      </p:sp>
    </p:spTree>
    <p:extLst>
      <p:ext uri="{BB962C8B-B14F-4D97-AF65-F5344CB8AC3E}">
        <p14:creationId xmlns:p14="http://schemas.microsoft.com/office/powerpoint/2010/main" val="1339685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6600" dirty="0">
                <a:solidFill>
                  <a:srgbClr val="FFFFFF"/>
                </a:solidFill>
              </a:rPr>
              <a:t>Team </a:t>
            </a:r>
            <a:r>
              <a:rPr lang="it-IT" sz="6600" dirty="0" err="1">
                <a:solidFill>
                  <a:srgbClr val="FFFFFF"/>
                </a:solidFill>
              </a:rPr>
              <a:t>members</a:t>
            </a:r>
            <a:endParaRPr lang="it-IT" sz="66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233416" cy="3931920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it-IT" sz="2500" dirty="0"/>
              <a:t>Berti Marco 		      	s315819</a:t>
            </a:r>
          </a:p>
          <a:p>
            <a:pPr marL="0" indent="0" rtl="0">
              <a:buNone/>
            </a:pPr>
            <a:r>
              <a:rPr lang="it-IT" sz="2500" dirty="0"/>
              <a:t>Brozzo </a:t>
            </a:r>
            <a:r>
              <a:rPr lang="it-IT" sz="2500" dirty="0" err="1"/>
              <a:t>Doda</a:t>
            </a:r>
            <a:r>
              <a:rPr lang="it-IT" sz="2500" dirty="0"/>
              <a:t> Umberto	s314562</a:t>
            </a:r>
          </a:p>
          <a:p>
            <a:pPr marL="0" indent="0" rtl="0">
              <a:buNone/>
            </a:pPr>
            <a:r>
              <a:rPr lang="it-IT" sz="2500" dirty="0"/>
              <a:t>Dettori Giovanni     	s315017</a:t>
            </a:r>
          </a:p>
          <a:p>
            <a:pPr marL="0" indent="0" rtl="0">
              <a:buNone/>
            </a:pPr>
            <a:r>
              <a:rPr lang="it-IT" sz="2500" dirty="0"/>
              <a:t>Macario Davide 		s315054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4A2B84E-2163-44C1-99D0-6F162AEA8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>
              <a:defRPr/>
            </a:pPr>
            <a:r>
              <a:rPr lang="en-GB">
                <a:solidFill>
                  <a:prstClr val="black">
                    <a:tint val="75000"/>
                  </a:prstClr>
                </a:solidFill>
              </a:rPr>
              <a:t>Programming for IoT applications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it-IT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t-IT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60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9E219B-66E5-AC62-903D-17E9DDAED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it-IT" dirty="0">
                <a:solidFill>
                  <a:prstClr val="black">
                    <a:tint val="75000"/>
                  </a:prstClr>
                </a:solidFill>
              </a:rPr>
              <a:t>10</a:t>
            </a:r>
            <a:r>
              <a:rPr lang="it-IT" noProof="0" dirty="0">
                <a:solidFill>
                  <a:prstClr val="black">
                    <a:tint val="75000"/>
                  </a:prstClr>
                </a:solidFill>
              </a:rPr>
              <a:t>/03/2023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2C2D75-3168-A03C-D1E8-21670DF09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Programming for IoT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0EC1A-0367-6E7E-1D30-FEC9E7D09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it-IT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20</a:t>
            </a:fld>
            <a:endParaRPr lang="it-IT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3CE7945-8D9B-A04D-1E74-74FB07195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Weather station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804EA4-9377-1C73-CD6E-186D4987436F}"/>
              </a:ext>
            </a:extLst>
          </p:cNvPr>
          <p:cNvSpPr txBox="1"/>
          <p:nvPr/>
        </p:nvSpPr>
        <p:spPr>
          <a:xfrm>
            <a:off x="838199" y="1544038"/>
            <a:ext cx="91770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GB" sz="2400" dirty="0"/>
              <a:t>It is a microservice for the application which is able to read data from the sensors (temperature, pressure and air-humidity) and provide to the user (via Telegram) the current weather.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E7F2CD-4AA7-3EB5-1222-80DF113CC9B4}"/>
              </a:ext>
            </a:extLst>
          </p:cNvPr>
          <p:cNvSpPr txBox="1"/>
          <p:nvPr/>
        </p:nvSpPr>
        <p:spPr>
          <a:xfrm>
            <a:off x="838199" y="2758015"/>
            <a:ext cx="609456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Information is exchanged both over:</a:t>
            </a:r>
          </a:p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E711B8-D203-DDDB-B4E0-03DF2FDF5533}"/>
              </a:ext>
            </a:extLst>
          </p:cNvPr>
          <p:cNvSpPr txBox="1"/>
          <p:nvPr/>
        </p:nvSpPr>
        <p:spPr>
          <a:xfrm>
            <a:off x="838199" y="3257697"/>
            <a:ext cx="39422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/>
              <a:t>GET: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i="1" dirty="0"/>
              <a:t>Current weather: used to inform the user via Telegram about the current weather.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i="1" dirty="0"/>
              <a:t>Will it rain: used by the water delivery strategy to know if the day after will rain.</a:t>
            </a:r>
          </a:p>
          <a:p>
            <a:pPr lvl="1"/>
            <a:endParaRPr lang="en-GB" i="1" dirty="0"/>
          </a:p>
          <a:p>
            <a:pPr lvl="1"/>
            <a:endParaRPr lang="en-GB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834D9-E1BE-5990-749B-2D53862350BE}"/>
              </a:ext>
            </a:extLst>
          </p:cNvPr>
          <p:cNvSpPr txBox="1"/>
          <p:nvPr/>
        </p:nvSpPr>
        <p:spPr>
          <a:xfrm>
            <a:off x="6121879" y="3257697"/>
            <a:ext cx="4977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MQTT: </a:t>
            </a:r>
            <a:r>
              <a:rPr lang="en-GB" i="1" dirty="0"/>
              <a:t>used to receive sensors values and fit them to perform the machine learning algorithm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9295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9E219B-66E5-AC62-903D-17E9DDAED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it-IT" dirty="0">
                <a:solidFill>
                  <a:prstClr val="black">
                    <a:tint val="75000"/>
                  </a:prstClr>
                </a:solidFill>
              </a:rPr>
              <a:t>10</a:t>
            </a:r>
            <a:r>
              <a:rPr lang="it-IT" noProof="0" dirty="0">
                <a:solidFill>
                  <a:prstClr val="black">
                    <a:tint val="75000"/>
                  </a:prstClr>
                </a:solidFill>
              </a:rPr>
              <a:t>/03/2023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2C2D75-3168-A03C-D1E8-21670DF09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Programming for IoT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0EC1A-0367-6E7E-1D30-FEC9E7D09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it-IT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21</a:t>
            </a:fld>
            <a:endParaRPr lang="it-IT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804EA4-9377-1C73-CD6E-186D4987436F}"/>
              </a:ext>
            </a:extLst>
          </p:cNvPr>
          <p:cNvSpPr txBox="1"/>
          <p:nvPr/>
        </p:nvSpPr>
        <p:spPr>
          <a:xfrm>
            <a:off x="838200" y="1287849"/>
            <a:ext cx="704634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endParaRPr lang="en-GB" dirty="0"/>
          </a:p>
          <a:p>
            <a:pPr>
              <a:spcBef>
                <a:spcPts val="600"/>
              </a:spcBef>
            </a:pPr>
            <a:r>
              <a:rPr lang="en-GB" dirty="0"/>
              <a:t>Additionally, it calls the </a:t>
            </a:r>
            <a:r>
              <a:rPr lang="en-GB" b="1" i="1" dirty="0"/>
              <a:t>weather prediction </a:t>
            </a:r>
            <a:r>
              <a:rPr lang="en-GB" dirty="0"/>
              <a:t>to retrieve weather (rain) forecasting respect the present and the next day.</a:t>
            </a:r>
          </a:p>
          <a:p>
            <a:pPr>
              <a:spcBef>
                <a:spcPts val="600"/>
              </a:spcBef>
            </a:pPr>
            <a:r>
              <a:rPr lang="en-GB" dirty="0"/>
              <a:t>Using past data retrieved from </a:t>
            </a:r>
            <a:r>
              <a:rPr lang="en-GB" i="1" dirty="0"/>
              <a:t>Meteo.it </a:t>
            </a:r>
            <a:r>
              <a:rPr lang="en-GB" dirty="0"/>
              <a:t>we trained the Quadratic discriminant model to have the prediction. At the and we obtain an accuracy of 83% for the present day and 77% for the next day. These two output are good considering that the common accuracy of weather foreign is around 89%.</a:t>
            </a:r>
          </a:p>
          <a:p>
            <a:pPr>
              <a:spcBef>
                <a:spcPts val="600"/>
              </a:spcBef>
            </a:pPr>
            <a:endParaRPr lang="en-GB" dirty="0"/>
          </a:p>
          <a:p>
            <a:pPr>
              <a:spcBef>
                <a:spcPts val="600"/>
              </a:spcBef>
            </a:pPr>
            <a:r>
              <a:rPr lang="en-GB" dirty="0"/>
              <a:t>For each day we have used:</a:t>
            </a:r>
          </a:p>
          <a:p>
            <a:pPr>
              <a:spcBef>
                <a:spcPts val="600"/>
              </a:spcBef>
            </a:pPr>
            <a:endParaRPr lang="en-GB" dirty="0"/>
          </a:p>
          <a:p>
            <a:pPr>
              <a:spcBef>
                <a:spcPts val="600"/>
              </a:spcBef>
            </a:pPr>
            <a:r>
              <a:rPr lang="en-GB" dirty="0"/>
              <a:t>Where ‘FENOMENI’ gives the output (rain presence or not) and ‘STAGIONE’ has been used to improve the performance.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738FBC-A0DD-C6C0-2D37-CFD9086417BD}"/>
              </a:ext>
            </a:extLst>
          </p:cNvPr>
          <p:cNvSpPr txBox="1"/>
          <p:nvPr/>
        </p:nvSpPr>
        <p:spPr>
          <a:xfrm>
            <a:off x="1141563" y="4405843"/>
            <a:ext cx="11352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C9D1D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'TMEDIA'</a:t>
            </a:r>
            <a:r>
              <a:rPr lang="en-GB" b="0" i="0" dirty="0">
                <a:solidFill>
                  <a:srgbClr val="C9D1D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'TMIN'</a:t>
            </a:r>
            <a:r>
              <a:rPr lang="en-GB" b="0" i="0" dirty="0">
                <a:solidFill>
                  <a:srgbClr val="C9D1D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'TMAX'</a:t>
            </a:r>
            <a:r>
              <a:rPr lang="en-GB" b="0" i="0" dirty="0">
                <a:solidFill>
                  <a:srgbClr val="C9D1D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'UMIDITA'</a:t>
            </a:r>
            <a:r>
              <a:rPr lang="en-GB" b="0" i="0" dirty="0">
                <a:solidFill>
                  <a:srgbClr val="C9D1D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'PRESSIONESLM'</a:t>
            </a:r>
            <a:r>
              <a:rPr lang="en-GB" b="0" i="0" dirty="0">
                <a:solidFill>
                  <a:srgbClr val="C9D1D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'STAGIONE'</a:t>
            </a:r>
            <a:r>
              <a:rPr lang="en-GB" b="0" i="0" dirty="0">
                <a:solidFill>
                  <a:srgbClr val="C9D1D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'FENOMENI'</a:t>
            </a:r>
            <a:r>
              <a:rPr lang="en-GB" b="0" i="0" dirty="0">
                <a:solidFill>
                  <a:srgbClr val="C9D1D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GB" dirty="0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E00F8A7E-DEB3-2EDF-A74B-E96F9F5DE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Weather station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22AB98-CC7E-26B7-54C8-196F1211C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4038" y="1287849"/>
            <a:ext cx="2810267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82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C5C020-8CB9-3A01-E20E-D82BF44A5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it-IT" dirty="0">
                <a:solidFill>
                  <a:prstClr val="black">
                    <a:tint val="75000"/>
                  </a:prstClr>
                </a:solidFill>
              </a:rPr>
              <a:t>10</a:t>
            </a:r>
            <a:r>
              <a:rPr lang="it-IT" noProof="0" dirty="0">
                <a:solidFill>
                  <a:prstClr val="black">
                    <a:tint val="75000"/>
                  </a:prstClr>
                </a:solidFill>
              </a:rPr>
              <a:t>/03/2023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16FDA4-6833-85F6-6D4C-D75E596CB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Programming for IoT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F9406D-E0D9-A9A0-28EB-CC40B58D0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it-IT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22</a:t>
            </a:fld>
            <a:endParaRPr lang="it-IT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0959865-0476-A43A-7BFC-9752C23B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6637"/>
            <a:ext cx="10515600" cy="1325563"/>
          </a:xfrm>
        </p:spPr>
        <p:txBody>
          <a:bodyPr/>
          <a:lstStyle/>
          <a:p>
            <a:r>
              <a:rPr lang="it-IT" dirty="0"/>
              <a:t>Message broker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EF02F5-B1F0-C663-09A2-5A0128FF26FE}"/>
              </a:ext>
            </a:extLst>
          </p:cNvPr>
          <p:cNvSpPr txBox="1"/>
          <p:nvPr/>
        </p:nvSpPr>
        <p:spPr>
          <a:xfrm>
            <a:off x="838200" y="2528464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It is a server which enables asynchronous communication by storing messages exchanged via MQTT under different topics. It is the key element in asynchronous communication.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A60D41-040E-CDFF-9312-556389C43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535" y="3973383"/>
            <a:ext cx="5363985" cy="158437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7720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35CC14-A136-E2B5-4B61-31B574E03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it-IT" dirty="0">
                <a:solidFill>
                  <a:prstClr val="black">
                    <a:tint val="75000"/>
                  </a:prstClr>
                </a:solidFill>
              </a:rPr>
              <a:t>10</a:t>
            </a:r>
            <a:r>
              <a:rPr lang="it-IT" noProof="0" dirty="0">
                <a:solidFill>
                  <a:prstClr val="black">
                    <a:tint val="75000"/>
                  </a:prstClr>
                </a:solidFill>
              </a:rPr>
              <a:t>/03/2023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7ED002-8915-37DD-05EF-894655297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Programming for IoT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79468-E48C-237B-1C89-4B566609B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it-IT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23</a:t>
            </a:fld>
            <a:endParaRPr lang="it-IT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1C573E-E8E4-DF32-F752-B6017F193DDF}"/>
              </a:ext>
            </a:extLst>
          </p:cNvPr>
          <p:cNvSpPr txBox="1"/>
          <p:nvPr/>
        </p:nvSpPr>
        <p:spPr>
          <a:xfrm>
            <a:off x="1200510" y="2318837"/>
            <a:ext cx="60089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It is a service used for managing data, exchanged over REST Web Services. It is used to store measured data coming from the weather prediction strategy and a big collections of 2759 plants.</a:t>
            </a:r>
          </a:p>
          <a:p>
            <a:endParaRPr lang="en-GB" dirty="0"/>
          </a:p>
          <a:p>
            <a:r>
              <a:rPr lang="en-GB" dirty="0"/>
              <a:t>The plant’s database has been retrieved from a bigger online database. Thanks to data cleaning operations we have corrected and rearranged the records.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45A31C-A388-657D-257F-E2E8231F7B28}"/>
              </a:ext>
            </a:extLst>
          </p:cNvPr>
          <p:cNvSpPr txBox="1"/>
          <p:nvPr/>
        </p:nvSpPr>
        <p:spPr>
          <a:xfrm>
            <a:off x="1200510" y="1705757"/>
            <a:ext cx="712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It is a non relational database that exchanges JSON documents.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14D9FBB-2A7F-F2F3-9934-3B1082FEC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50126"/>
            <a:ext cx="3754237" cy="101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FE4563-0617-4A7F-DB55-6B1D75CEE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816750">
            <a:off x="8204747" y="3749262"/>
            <a:ext cx="4027067" cy="238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258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336C0-9B22-6776-A503-E237F24A0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MongoDB adaptor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E9862-E3F3-9E98-C828-E0612C20A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it-IT" dirty="0">
                <a:solidFill>
                  <a:prstClr val="black">
                    <a:tint val="75000"/>
                  </a:prstClr>
                </a:solidFill>
              </a:rPr>
              <a:t>10</a:t>
            </a:r>
            <a:r>
              <a:rPr lang="it-IT" noProof="0" dirty="0">
                <a:solidFill>
                  <a:prstClr val="black">
                    <a:tint val="75000"/>
                  </a:prstClr>
                </a:solidFill>
              </a:rPr>
              <a:t>/03/2023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A3750-C8D1-0F90-52F8-17485B441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Programming for IoT applications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11284-A0D8-43E5-2841-A087E3ECA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it-IT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24</a:t>
            </a:fld>
            <a:endParaRPr lang="it-IT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E42819-564A-ACA7-905F-AB15817DD14C}"/>
              </a:ext>
            </a:extLst>
          </p:cNvPr>
          <p:cNvSpPr txBox="1"/>
          <p:nvPr/>
        </p:nvSpPr>
        <p:spPr>
          <a:xfrm>
            <a:off x="539496" y="1690782"/>
            <a:ext cx="9907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It makes possible the communication between the database and the other microservices.</a:t>
            </a:r>
          </a:p>
          <a:p>
            <a:r>
              <a:rPr lang="en-GB" dirty="0"/>
              <a:t>In particular, it talks through REST with:</a:t>
            </a:r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A7009A-F679-CFB8-2CB6-DCEF29D141DB}"/>
              </a:ext>
            </a:extLst>
          </p:cNvPr>
          <p:cNvSpPr txBox="1"/>
          <p:nvPr/>
        </p:nvSpPr>
        <p:spPr>
          <a:xfrm>
            <a:off x="6096000" y="2823189"/>
            <a:ext cx="4631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TELEGRAM BOT: to retrieve the information of a plant and chose the best ones based on user preferences (e.g.: size, country, temperature,…).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19ABFE-6721-BAE6-8FB7-1373E370260C}"/>
              </a:ext>
            </a:extLst>
          </p:cNvPr>
          <p:cNvSpPr txBox="1"/>
          <p:nvPr/>
        </p:nvSpPr>
        <p:spPr>
          <a:xfrm>
            <a:off x="2792532" y="4241260"/>
            <a:ext cx="46313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WEATHER STATION: to memorize the statistics of all days providing an historical trace of the behaviour of the greenhouse. In this way the user can control the wealth of the plant.</a:t>
            </a: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83B8CC5B-7D56-48C6-D565-0874C5CA1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647" y="2684689"/>
            <a:ext cx="1353874" cy="14773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BD103E-92CD-2830-B853-E20DCD0FE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238" y="4162017"/>
            <a:ext cx="1576679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945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0A9A86-9E15-7DB9-1198-65A616CC4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it-IT" dirty="0">
                <a:solidFill>
                  <a:prstClr val="black">
                    <a:tint val="75000"/>
                  </a:prstClr>
                </a:solidFill>
              </a:rPr>
              <a:t>10</a:t>
            </a:r>
            <a:r>
              <a:rPr lang="it-IT" noProof="0" dirty="0">
                <a:solidFill>
                  <a:prstClr val="black">
                    <a:tint val="75000"/>
                  </a:prstClr>
                </a:solidFill>
              </a:rPr>
              <a:t>/03/2023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40753E-A09F-2E6B-D0E2-22A95F293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Programming for IoT applications</a:t>
            </a:r>
          </a:p>
          <a:p>
            <a:pPr rtl="0">
              <a:defRPr/>
            </a:pPr>
            <a:endParaRPr lang="it-IT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FA54A-27BD-C416-3368-A06BF87DE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it-IT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25</a:t>
            </a:fld>
            <a:endParaRPr lang="it-IT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853E450-71C9-AF1F-F545-D69037898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MongoDB</a:t>
            </a:r>
            <a:r>
              <a:rPr lang="it-IT" dirty="0"/>
              <a:t> charts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A93B11-D1C2-4FEE-BEA0-981D72DB2823}"/>
              </a:ext>
            </a:extLst>
          </p:cNvPr>
          <p:cNvSpPr txBox="1"/>
          <p:nvPr/>
        </p:nvSpPr>
        <p:spPr>
          <a:xfrm>
            <a:off x="838200" y="1486034"/>
            <a:ext cx="66164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powerful platform lets to visualize data in a intuitive way.</a:t>
            </a:r>
          </a:p>
          <a:p>
            <a:pPr>
              <a:spcBef>
                <a:spcPts val="600"/>
              </a:spcBef>
            </a:pPr>
            <a:r>
              <a:rPr lang="en-GB" dirty="0"/>
              <a:t>In our application we have given the possibility to the user to retrieve four graphs through the URL of a dynamic image.</a:t>
            </a:r>
          </a:p>
          <a:p>
            <a:pPr>
              <a:spcBef>
                <a:spcPts val="600"/>
              </a:spcBef>
            </a:pPr>
            <a:r>
              <a:rPr lang="en-GB" dirty="0"/>
              <a:t>We provide the temperature, the percentage of days with precipitations, humidity and pressure.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C6D634-6F8E-B57F-885C-856639943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956" y="3363448"/>
            <a:ext cx="5241764" cy="288085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E528F5-0F78-7A42-5CB6-F3B78E3A9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7163" y="2686363"/>
            <a:ext cx="2987621" cy="355793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6911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BCEF519B-8828-5047-E923-CE51CEE74716}"/>
              </a:ext>
            </a:extLst>
          </p:cNvPr>
          <p:cNvSpPr/>
          <p:nvPr/>
        </p:nvSpPr>
        <p:spPr>
          <a:xfrm>
            <a:off x="7430947" y="1921397"/>
            <a:ext cx="6840000" cy="6840000"/>
          </a:xfrm>
          <a:prstGeom prst="ellipse">
            <a:avLst/>
          </a:prstGeom>
          <a:solidFill>
            <a:schemeClr val="accent2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23E1A5-E478-0E1C-E71C-B674EA600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9145"/>
            <a:ext cx="10515600" cy="1325563"/>
          </a:xfrm>
        </p:spPr>
        <p:txBody>
          <a:bodyPr/>
          <a:lstStyle/>
          <a:p>
            <a:r>
              <a:rPr lang="it-IT" dirty="0" err="1"/>
              <a:t>Telegram</a:t>
            </a:r>
            <a:r>
              <a:rPr lang="it-IT" dirty="0"/>
              <a:t> Bot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08D50-9412-022E-C682-2D1156550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5658"/>
            <a:ext cx="7040693" cy="38597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The user interface is provided by the telegram bot. The user just need to press the “START” button to access the application and receive the list of command he/she can perform.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590FB-F315-E149-998F-A64E57B44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it-IT" dirty="0">
                <a:solidFill>
                  <a:prstClr val="black">
                    <a:tint val="75000"/>
                  </a:prstClr>
                </a:solidFill>
              </a:rPr>
              <a:t>10</a:t>
            </a:r>
            <a:r>
              <a:rPr lang="it-IT" noProof="0" dirty="0">
                <a:solidFill>
                  <a:prstClr val="black">
                    <a:tint val="75000"/>
                  </a:prstClr>
                </a:solidFill>
              </a:rPr>
              <a:t>/03/2023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196F9-2C58-19D0-EF3D-17E8BF130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Programming for IoT applications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F07E3-7B67-4F7B-B72E-FE6C464B2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it-IT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26</a:t>
            </a:fld>
            <a:endParaRPr lang="it-IT" noProof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FCB162-D91C-21E5-CFA6-F3F6906FE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76" b="89776" l="10000" r="90000">
                        <a14:foregroundMark x1="10046" y1="53367" x2="10000" y2="56858"/>
                        <a14:foregroundMark x1="10063" y1="52120" x2="10046" y2="53367"/>
                        <a14:foregroundMark x1="10176" y1="43641" x2="10063" y2="52120"/>
                        <a14:foregroundMark x1="10256" y1="37656" x2="10176" y2="43641"/>
                        <a14:foregroundMark x1="19744" y1="41397" x2="47179" y2="24190"/>
                        <a14:foregroundMark x1="32821" y1="34165" x2="62564" y2="57855"/>
                        <a14:foregroundMark x1="60769" y1="68579" x2="72308" y2="57357"/>
                        <a14:foregroundMark x1="72308" y1="57357" x2="78205" y2="45387"/>
                        <a14:foregroundMark x1="56154" y1="37157" x2="54872" y2="57606"/>
                        <a14:foregroundMark x1="48718" y1="9476" x2="48718" y2="9476"/>
                        <a14:backgroundMark x1="7179" y1="43641" x2="7179" y2="43641"/>
                        <a14:backgroundMark x1="6923" y1="53367" x2="6923" y2="53367"/>
                        <a14:backgroundMark x1="6667" y1="52120" x2="6667" y2="521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64918" y="3813454"/>
            <a:ext cx="2972058" cy="30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7863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3E1A5-E478-0E1C-E71C-B674EA600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Telegram</a:t>
            </a:r>
            <a:r>
              <a:rPr lang="it-IT" dirty="0"/>
              <a:t> Bot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08D50-9412-022E-C682-2D1156550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1529" y="2438615"/>
            <a:ext cx="6331463" cy="385974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/</a:t>
            </a:r>
            <a:r>
              <a:rPr lang="en-GB" sz="1800" dirty="0" err="1"/>
              <a:t>addUser</a:t>
            </a:r>
            <a:r>
              <a:rPr lang="en-GB" sz="1800" dirty="0"/>
              <a:t>: to add a new user</a:t>
            </a:r>
          </a:p>
          <a:p>
            <a:pPr marL="0" indent="0">
              <a:buNone/>
            </a:pPr>
            <a:r>
              <a:rPr lang="en-GB" sz="1800" dirty="0"/>
              <a:t>/</a:t>
            </a:r>
            <a:r>
              <a:rPr lang="en-GB" sz="1800" dirty="0" err="1"/>
              <a:t>addGreenhouse</a:t>
            </a:r>
            <a:r>
              <a:rPr lang="en-GB" sz="1800" dirty="0"/>
              <a:t>: to add a new greenhouse</a:t>
            </a:r>
          </a:p>
          <a:p>
            <a:pPr marL="0" indent="0">
              <a:buNone/>
            </a:pPr>
            <a:r>
              <a:rPr lang="en-GB" sz="1800" dirty="0"/>
              <a:t>/</a:t>
            </a:r>
            <a:r>
              <a:rPr lang="en-GB" sz="1800" dirty="0" err="1"/>
              <a:t>getPlantList</a:t>
            </a:r>
            <a:r>
              <a:rPr lang="en-GB" sz="1800" dirty="0"/>
              <a:t>: to get a list of plants matching a need of the plant</a:t>
            </a:r>
          </a:p>
          <a:p>
            <a:pPr marL="0" indent="0">
              <a:buNone/>
            </a:pPr>
            <a:r>
              <a:rPr lang="en-GB" sz="1800" dirty="0"/>
              <a:t>/</a:t>
            </a:r>
            <a:r>
              <a:rPr lang="en-GB" sz="1800" dirty="0" err="1"/>
              <a:t>getPlantInformation</a:t>
            </a:r>
            <a:r>
              <a:rPr lang="en-GB" sz="1800" dirty="0"/>
              <a:t>: to get the information of a plant </a:t>
            </a:r>
          </a:p>
          <a:p>
            <a:pPr marL="0" indent="0">
              <a:buNone/>
            </a:pPr>
            <a:r>
              <a:rPr lang="en-GB" sz="1800" dirty="0"/>
              <a:t>/</a:t>
            </a:r>
            <a:r>
              <a:rPr lang="en-GB" sz="1800" dirty="0" err="1"/>
              <a:t>getGraph</a:t>
            </a:r>
            <a:r>
              <a:rPr lang="en-GB" sz="1800" dirty="0"/>
              <a:t>: to get graphs about weather and temperature</a:t>
            </a:r>
          </a:p>
          <a:p>
            <a:pPr marL="0" indent="0">
              <a:buNone/>
            </a:pPr>
            <a:r>
              <a:rPr lang="en-GB" sz="1800" dirty="0"/>
              <a:t>/</a:t>
            </a:r>
            <a:r>
              <a:rPr lang="en-GB" sz="1800" dirty="0" err="1"/>
              <a:t>myInformation</a:t>
            </a:r>
            <a:r>
              <a:rPr lang="en-GB" sz="1800" dirty="0"/>
              <a:t> —&gt; to get user’s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590FB-F315-E149-998F-A64E57B44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it-IT" dirty="0">
                <a:solidFill>
                  <a:prstClr val="black">
                    <a:tint val="75000"/>
                  </a:prstClr>
                </a:solidFill>
              </a:rPr>
              <a:t>10</a:t>
            </a:r>
            <a:r>
              <a:rPr lang="it-IT" noProof="0" dirty="0">
                <a:solidFill>
                  <a:prstClr val="black">
                    <a:tint val="75000"/>
                  </a:prstClr>
                </a:solidFill>
              </a:rPr>
              <a:t>/03/2023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196F9-2C58-19D0-EF3D-17E8BF130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Programming for IoT applications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F07E3-7B67-4F7B-B72E-FE6C464B2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it-IT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27</a:t>
            </a:fld>
            <a:endParaRPr lang="it-IT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0EEED7-A3FF-1EAC-C099-90A0DC2ABE20}"/>
              </a:ext>
            </a:extLst>
          </p:cNvPr>
          <p:cNvSpPr txBox="1"/>
          <p:nvPr/>
        </p:nvSpPr>
        <p:spPr>
          <a:xfrm>
            <a:off x="539496" y="1460648"/>
            <a:ext cx="66527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At this point the user chose one of the following commands on chat:</a:t>
            </a: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999BE78-662D-0A77-B857-71AD2F0282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78" b="94444" l="10000" r="90000">
                        <a14:foregroundMark x1="20677" y1="9444" x2="27656" y2="7778"/>
                        <a14:foregroundMark x1="27656" y1="7778" x2="33750" y2="8056"/>
                        <a14:foregroundMark x1="33750" y1="8056" x2="39010" y2="7870"/>
                        <a14:foregroundMark x1="39010" y1="7870" x2="41042" y2="7963"/>
                        <a14:foregroundMark x1="41458" y1="8241" x2="38646" y2="49259"/>
                        <a14:foregroundMark x1="28385" y1="55463" x2="24948" y2="8704"/>
                        <a14:foregroundMark x1="19896" y1="86574" x2="24063" y2="95370"/>
                        <a14:foregroundMark x1="24063" y1="95370" x2="30156" y2="94722"/>
                        <a14:foregroundMark x1="30156" y1="94722" x2="39740" y2="96204"/>
                        <a14:foregroundMark x1="39740" y1="96204" x2="42917" y2="90093"/>
                        <a14:foregroundMark x1="42917" y1="90093" x2="42865" y2="88148"/>
                        <a14:foregroundMark x1="32188" y1="88704" x2="42292" y2="94352"/>
                        <a14:foregroundMark x1="42292" y1="94352" x2="42292" y2="94444"/>
                      </a14:backgroundRemoval>
                    </a14:imgEffect>
                  </a14:imgLayer>
                </a14:imgProps>
              </a:ext>
            </a:extLst>
          </a:blip>
          <a:srcRect l="18572" r="54854"/>
          <a:stretch/>
        </p:blipFill>
        <p:spPr>
          <a:xfrm>
            <a:off x="7832303" y="136525"/>
            <a:ext cx="2883482" cy="610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84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D13384-DA69-82F3-EC4B-65C2423C4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solidFill>
                  <a:prstClr val="black">
                    <a:tint val="75000"/>
                  </a:prstClr>
                </a:solidFill>
              </a:rPr>
              <a:t>10</a:t>
            </a:r>
            <a:r>
              <a:rPr lang="it-IT" noProof="0" dirty="0">
                <a:solidFill>
                  <a:prstClr val="black">
                    <a:tint val="75000"/>
                  </a:prstClr>
                </a:solidFill>
              </a:rPr>
              <a:t>/03/2023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70AEFE-EF54-DFFE-C87A-ED793FE7A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Programming for IoT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F9CD7-288A-1A98-2D65-EF1B7EA83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it-IT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28</a:t>
            </a:fld>
            <a:endParaRPr lang="it-IT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29588E4-628F-A668-9251-0CFEE5A2E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3099"/>
            <a:ext cx="10515600" cy="1325563"/>
          </a:xfrm>
        </p:spPr>
        <p:txBody>
          <a:bodyPr/>
          <a:lstStyle/>
          <a:p>
            <a:r>
              <a:rPr lang="it-IT" dirty="0" err="1"/>
              <a:t>Telegram</a:t>
            </a:r>
            <a:r>
              <a:rPr lang="it-IT" dirty="0"/>
              <a:t> Bot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68D367-86AF-66CB-FE26-D124EB6E1A99}"/>
              </a:ext>
            </a:extLst>
          </p:cNvPr>
          <p:cNvSpPr txBox="1"/>
          <p:nvPr/>
        </p:nvSpPr>
        <p:spPr>
          <a:xfrm>
            <a:off x="838200" y="1936874"/>
            <a:ext cx="7071049" cy="753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It implements a REST interface, in particular:</a:t>
            </a:r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BA8EC7-D99F-6FFE-76CD-78A717784ECC}"/>
              </a:ext>
            </a:extLst>
          </p:cNvPr>
          <p:cNvSpPr txBox="1"/>
          <p:nvPr/>
        </p:nvSpPr>
        <p:spPr>
          <a:xfrm>
            <a:off x="5878285" y="3228009"/>
            <a:ext cx="45502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POST: </a:t>
            </a:r>
            <a:r>
              <a:rPr lang="en-GB" sz="2400" dirty="0"/>
              <a:t>provides an opportunity for the water delivery strategy to contact the user to alert him that the tank level is low. </a:t>
            </a:r>
          </a:p>
          <a:p>
            <a:r>
              <a:rPr lang="en-GB" sz="2400" dirty="0"/>
              <a:t>In this way he can refill it.</a:t>
            </a:r>
          </a:p>
        </p:txBody>
      </p:sp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3ECC71FE-85F7-2C1D-7AA9-F5CF887F1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486" y="2887531"/>
            <a:ext cx="2743199" cy="277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189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Watercolor nature background with leaves">
            <a:extLst>
              <a:ext uri="{FF2B5EF4-FFF2-40B4-BE49-F238E27FC236}">
                <a16:creationId xmlns:a16="http://schemas.microsoft.com/office/drawing/2014/main" id="{CD66A32F-849C-88C6-1AA7-C0DE8B5FEC0A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 bwMode="auto">
          <a:xfrm>
            <a:off x="20" y="1"/>
            <a:ext cx="12191980" cy="6858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D99A86-9285-321E-6857-3E8F2A690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solidFill>
            <a:srgbClr val="00B0F0">
              <a:alpha val="95000"/>
            </a:srgbClr>
          </a:solidFill>
          <a:ln>
            <a:noFill/>
          </a:ln>
          <a:effectLst>
            <a:glow rad="254000">
              <a:schemeClr val="accent2">
                <a:satMod val="175000"/>
                <a:alpha val="40000"/>
              </a:schemeClr>
            </a:glow>
          </a:effectLst>
        </p:spPr>
        <p:txBody>
          <a:bodyPr wrap="square" anchor="b">
            <a:normAutofit/>
          </a:bodyPr>
          <a:lstStyle/>
          <a:p>
            <a:r>
              <a:rPr lang="en-GB" sz="5000" dirty="0"/>
              <a:t>Thanks for your attention</a:t>
            </a:r>
            <a:r>
              <a:rPr lang="it-IT" sz="5000" dirty="0"/>
              <a:t> </a:t>
            </a:r>
            <a:endParaRPr lang="en-GB" sz="5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ACB91F-1842-08A0-C02E-AEAFE9FC5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>
            <a:normAutofit/>
          </a:bodyPr>
          <a:lstStyle/>
          <a:p>
            <a:r>
              <a:rPr lang="it-IT" dirty="0"/>
              <a:t>Gruppo 17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A734F5-A2DD-4350-395E-137B7A6ED607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  <a:defRPr/>
            </a:pPr>
            <a:r>
              <a:rPr lang="it-IT" dirty="0">
                <a:solidFill>
                  <a:prstClr val="black">
                    <a:tint val="75000"/>
                  </a:prstClr>
                </a:solidFill>
              </a:rPr>
              <a:t>10</a:t>
            </a:r>
            <a:r>
              <a:rPr lang="it-IT" noProof="0">
                <a:solidFill>
                  <a:prstClr val="black">
                    <a:tint val="75000"/>
                  </a:prstClr>
                </a:solidFill>
              </a:rPr>
              <a:t>/03/2023</a:t>
            </a:r>
            <a:endParaRPr lang="it-IT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E9B681-6B53-AA01-9A82-8681D59D78E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  <a:defRPr/>
            </a:pPr>
            <a:r>
              <a:rPr lang="it-IT" noProof="0"/>
              <a:t>Titolo presentazione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21FA7F-8AAA-5294-99B0-C3B389C9301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  <a:defRPr/>
            </a:pPr>
            <a:fld id="{D76B855D-E9CC-4FF8-AD85-6CDC7B89A0DE}" type="slidenum">
              <a:rPr lang="it-IT" noProof="0" smtClean="0"/>
              <a:pPr rtl="0">
                <a:spcAft>
                  <a:spcPts val="600"/>
                </a:spcAft>
                <a:defRPr/>
              </a:pPr>
              <a:t>29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90840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18AA74-F89F-48A1-B941-897EC05BA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The idea - </a:t>
            </a:r>
            <a:r>
              <a:rPr lang="en-GB" dirty="0"/>
              <a:t>overview</a:t>
            </a:r>
          </a:p>
        </p:txBody>
      </p:sp>
      <p:graphicFrame>
        <p:nvGraphicFramePr>
          <p:cNvPr id="5" name="Segnaposto contenuto 2" descr="Elemento grafico SmartArt team&#10;">
            <a:extLst>
              <a:ext uri="{FF2B5EF4-FFF2-40B4-BE49-F238E27FC236}">
                <a16:creationId xmlns:a16="http://schemas.microsoft.com/office/drawing/2014/main" id="{9C6D4AB6-2821-496B-916D-DC02A2DBB1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2112961"/>
              </p:ext>
            </p:extLst>
          </p:nvPr>
        </p:nvGraphicFramePr>
        <p:xfrm>
          <a:off x="393192" y="1463040"/>
          <a:ext cx="11411712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egnaposto data 5">
            <a:extLst>
              <a:ext uri="{FF2B5EF4-FFF2-40B4-BE49-F238E27FC236}">
                <a16:creationId xmlns:a16="http://schemas.microsoft.com/office/drawing/2014/main" id="{8933A4BE-531E-4A62-A55C-06E088180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>
                    <a:tint val="75000"/>
                  </a:prstClr>
                </a:solidFill>
              </a:rPr>
              <a:t>10</a:t>
            </a:r>
            <a:r>
              <a:rPr lang="it-IT" noProof="0" dirty="0">
                <a:solidFill>
                  <a:prstClr val="black">
                    <a:tint val="75000"/>
                  </a:prstClr>
                </a:solidFill>
              </a:rPr>
              <a:t>/03/2023</a:t>
            </a:r>
            <a:endParaRPr lang="it-IT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8FFD21CE-7A2D-4CB5-AC11-6E5CB7F73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Programming for IoT applications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A8C87077-3DA0-43A0-9187-E1AACEF3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it-IT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it-IT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DE2323C-38CC-1E2F-4DA9-4AB55E0081E7}"/>
              </a:ext>
            </a:extLst>
          </p:cNvPr>
          <p:cNvSpPr txBox="1"/>
          <p:nvPr/>
        </p:nvSpPr>
        <p:spPr>
          <a:xfrm>
            <a:off x="1061049" y="1397479"/>
            <a:ext cx="614200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Our goal is to help people take care of their plants without worrying about watering them or how much light they need through an user friendly platform and remote monitoring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AA800CC-449F-8690-0BE3-BAA0ED26D7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768930">
            <a:off x="3281320" y="4009079"/>
            <a:ext cx="600159" cy="68589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848BB4F-A51F-B9D2-1D7B-7393B2DF3E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768930">
            <a:off x="5874995" y="3532276"/>
            <a:ext cx="600159" cy="68589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B266357-7D42-BF9F-3FD3-1D111634CE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333" b="88889" l="9524" r="88889">
                        <a14:foregroundMark x1="71429" y1="8333" x2="71429" y2="8333"/>
                        <a14:foregroundMark x1="9524" y1="68056" x2="9524" y2="680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311328">
            <a:off x="8512309" y="2550171"/>
            <a:ext cx="600159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35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Communication protocols used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3E8A40A-0195-4B3A-81F2-8B76B68F97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REST Web Service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84DACD0-2773-4975-A2FE-3BD5764E1F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>
              <a:lnSpc>
                <a:spcPct val="100000"/>
              </a:lnSpc>
            </a:pPr>
            <a:r>
              <a:rPr lang="en-GB" sz="2000" dirty="0"/>
              <a:t>It provides synchronous communications among the microservices using CRUD methods .</a:t>
            </a:r>
          </a:p>
          <a:p>
            <a:pPr>
              <a:lnSpc>
                <a:spcPct val="100000"/>
              </a:lnSpc>
            </a:pPr>
            <a:r>
              <a:rPr lang="en-GB" sz="2000" dirty="0"/>
              <a:t>It exposes addressable resources through URI</a:t>
            </a:r>
          </a:p>
          <a:p>
            <a:pPr rtl="0">
              <a:lnSpc>
                <a:spcPct val="100000"/>
              </a:lnSpc>
            </a:pPr>
            <a:endParaRPr lang="en-GB" sz="2000" dirty="0"/>
          </a:p>
          <a:p>
            <a:pPr rtl="0">
              <a:lnSpc>
                <a:spcPct val="100000"/>
              </a:lnSpc>
            </a:pPr>
            <a:endParaRPr lang="en-GB" sz="2000" dirty="0"/>
          </a:p>
          <a:p>
            <a:pPr rtl="0">
              <a:lnSpc>
                <a:spcPct val="100000"/>
              </a:lnSpc>
            </a:pPr>
            <a:endParaRPr lang="it-IT" sz="2000" dirty="0"/>
          </a:p>
          <a:p>
            <a:pPr rtl="0">
              <a:lnSpc>
                <a:spcPct val="100000"/>
              </a:lnSpc>
            </a:pPr>
            <a:endParaRPr lang="it-IT" sz="2000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FCFD254-68A8-4D88-9653-D6F0238D59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it-IT" dirty="0"/>
              <a:t>MQTT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905CD03-9B40-4AA4-B6AB-5B38436AB90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000" dirty="0"/>
              <a:t>It provides asynchronous communications among publishers and subscribers using a message broker.</a:t>
            </a:r>
          </a:p>
          <a:p>
            <a:pPr>
              <a:lnSpc>
                <a:spcPct val="100000"/>
              </a:lnSpc>
            </a:pPr>
            <a:r>
              <a:rPr lang="en-GB" sz="2000" dirty="0"/>
              <a:t>message exchange is based on topics</a:t>
            </a:r>
          </a:p>
        </p:txBody>
      </p:sp>
      <p:sp>
        <p:nvSpPr>
          <p:cNvPr id="18" name="Segnaposto data 17">
            <a:extLst>
              <a:ext uri="{FF2B5EF4-FFF2-40B4-BE49-F238E27FC236}">
                <a16:creationId xmlns:a16="http://schemas.microsoft.com/office/drawing/2014/main" id="{93F1F6E8-FB29-489E-9497-38321677D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>
                    <a:tint val="75000"/>
                  </a:prstClr>
                </a:solidFill>
              </a:rPr>
              <a:t>10</a:t>
            </a:r>
            <a:r>
              <a:rPr lang="it-IT" noProof="0" dirty="0">
                <a:solidFill>
                  <a:prstClr val="black">
                    <a:tint val="75000"/>
                  </a:prstClr>
                </a:solidFill>
              </a:rPr>
              <a:t>/03/2023</a:t>
            </a:r>
            <a:endParaRPr lang="it-IT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Segnaposto piè di pagina 18">
            <a:extLst>
              <a:ext uri="{FF2B5EF4-FFF2-40B4-BE49-F238E27FC236}">
                <a16:creationId xmlns:a16="http://schemas.microsoft.com/office/drawing/2014/main" id="{A86EFF1E-AB9A-40FE-A0CF-794B56E5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Programming for IoT applications</a:t>
            </a:r>
          </a:p>
        </p:txBody>
      </p:sp>
      <p:sp>
        <p:nvSpPr>
          <p:cNvPr id="20" name="Segnaposto numero diapositiva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it-IT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it-IT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3910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365125"/>
            <a:ext cx="7103696" cy="1325563"/>
          </a:xfrm>
        </p:spPr>
        <p:txBody>
          <a:bodyPr rtlCol="0"/>
          <a:lstStyle/>
          <a:p>
            <a:pPr rtl="0"/>
            <a:r>
              <a:rPr lang="en-GB" dirty="0"/>
              <a:t>Use Case Diagram - Proposal</a:t>
            </a:r>
          </a:p>
        </p:txBody>
      </p:sp>
      <p:sp>
        <p:nvSpPr>
          <p:cNvPr id="12" name="Segnaposto data 11">
            <a:extLst>
              <a:ext uri="{FF2B5EF4-FFF2-40B4-BE49-F238E27FC236}">
                <a16:creationId xmlns:a16="http://schemas.microsoft.com/office/drawing/2014/main" id="{BB55F5DE-D801-496C-806A-73E6EF45C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>
                    <a:tint val="75000"/>
                  </a:prstClr>
                </a:solidFill>
              </a:rPr>
              <a:t>10</a:t>
            </a:r>
            <a:r>
              <a:rPr lang="it-IT" noProof="0" dirty="0">
                <a:solidFill>
                  <a:prstClr val="black">
                    <a:tint val="75000"/>
                  </a:prstClr>
                </a:solidFill>
              </a:rPr>
              <a:t>/03/2023</a:t>
            </a:r>
            <a:endParaRPr lang="it-IT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egnaposto piè di pagina 12">
            <a:extLst>
              <a:ext uri="{FF2B5EF4-FFF2-40B4-BE49-F238E27FC236}">
                <a16:creationId xmlns:a16="http://schemas.microsoft.com/office/drawing/2014/main" id="{9B6754F1-BBB9-45C3-8F76-FA0E19B74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Programming for IoT applications</a:t>
            </a: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47FB0EFA-9228-4C2B-BC70-5B5C9377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it-IT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t-IT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F9CCF60E-DDBA-F35C-7ECA-54AC6AABA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9210"/>
          <a:stretch/>
        </p:blipFill>
        <p:spPr>
          <a:xfrm>
            <a:off x="1718094" y="1380137"/>
            <a:ext cx="8755812" cy="4834046"/>
          </a:xfr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2A28D5B-6A68-F8B3-4DE0-11142162E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08" y="4920600"/>
            <a:ext cx="1670492" cy="1435750"/>
          </a:xfrm>
          <a:prstGeom prst="rect">
            <a:avLst/>
          </a:prstGeom>
        </p:spPr>
      </p:pic>
      <p:pic>
        <p:nvPicPr>
          <p:cNvPr id="1026" name="Picture 2" descr="X Vector Art, Icons, and Graphics for Free Download">
            <a:extLst>
              <a:ext uri="{FF2B5EF4-FFF2-40B4-BE49-F238E27FC236}">
                <a16:creationId xmlns:a16="http://schemas.microsoft.com/office/drawing/2014/main" id="{0482A533-A563-F42A-8964-D9C4A4158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92956">
            <a:off x="3778370" y="2904515"/>
            <a:ext cx="646981" cy="64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X Vector Art, Icons, and Graphics for Free Download">
            <a:extLst>
              <a:ext uri="{FF2B5EF4-FFF2-40B4-BE49-F238E27FC236}">
                <a16:creationId xmlns:a16="http://schemas.microsoft.com/office/drawing/2014/main" id="{C93B6E56-49FD-E1DD-AFF7-D916A7AC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92956">
            <a:off x="9677660" y="3826291"/>
            <a:ext cx="848633" cy="84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X Vector Art, Icons, and Graphics for Free Download">
            <a:extLst>
              <a:ext uri="{FF2B5EF4-FFF2-40B4-BE49-F238E27FC236}">
                <a16:creationId xmlns:a16="http://schemas.microsoft.com/office/drawing/2014/main" id="{60177FA0-CFDB-ADFC-6F9D-E8EC9F391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31230">
            <a:off x="5172973" y="2787866"/>
            <a:ext cx="646981" cy="64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7F1C37-C0E6-C8EA-34B4-7A1792E3175A}"/>
              </a:ext>
            </a:extLst>
          </p:cNvPr>
          <p:cNvCxnSpPr/>
          <p:nvPr/>
        </p:nvCxnSpPr>
        <p:spPr>
          <a:xfrm flipV="1">
            <a:off x="5273040" y="2651760"/>
            <a:ext cx="4284566" cy="1333500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693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365125"/>
            <a:ext cx="7103696" cy="1325563"/>
          </a:xfrm>
        </p:spPr>
        <p:txBody>
          <a:bodyPr rtlCol="0"/>
          <a:lstStyle/>
          <a:p>
            <a:pPr rtl="0"/>
            <a:r>
              <a:rPr lang="en-GB" dirty="0"/>
              <a:t>Use Case Diagram - Modified</a:t>
            </a:r>
          </a:p>
        </p:txBody>
      </p:sp>
      <p:sp>
        <p:nvSpPr>
          <p:cNvPr id="12" name="Segnaposto data 11">
            <a:extLst>
              <a:ext uri="{FF2B5EF4-FFF2-40B4-BE49-F238E27FC236}">
                <a16:creationId xmlns:a16="http://schemas.microsoft.com/office/drawing/2014/main" id="{BB55F5DE-D801-496C-806A-73E6EF45C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>
                    <a:tint val="75000"/>
                  </a:prstClr>
                </a:solidFill>
              </a:rPr>
              <a:t>10</a:t>
            </a:r>
            <a:r>
              <a:rPr lang="it-IT" noProof="0" dirty="0">
                <a:solidFill>
                  <a:prstClr val="black">
                    <a:tint val="75000"/>
                  </a:prstClr>
                </a:solidFill>
              </a:rPr>
              <a:t>/03/2023</a:t>
            </a:r>
            <a:endParaRPr lang="it-IT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egnaposto piè di pagina 12">
            <a:extLst>
              <a:ext uri="{FF2B5EF4-FFF2-40B4-BE49-F238E27FC236}">
                <a16:creationId xmlns:a16="http://schemas.microsoft.com/office/drawing/2014/main" id="{9B6754F1-BBB9-45C3-8F76-FA0E19B74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Programming for IoT applications</a:t>
            </a: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47FB0EFA-9228-4C2B-BC70-5B5C9377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it-IT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t-IT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9DCAA6-E940-4432-079A-C8476CBEA3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5"/>
          <a:stretch/>
        </p:blipFill>
        <p:spPr>
          <a:xfrm>
            <a:off x="1584960" y="1351280"/>
            <a:ext cx="9149131" cy="507117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E6C2819-4B61-5686-A501-FCF88AE2E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08" y="4667698"/>
            <a:ext cx="1681703" cy="144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655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>
                <a:solidFill>
                  <a:srgbClr val="FFFFFF"/>
                </a:solidFill>
              </a:rPr>
              <a:t>Microservices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>
                <a:solidFill>
                  <a:srgbClr val="FFFFFF"/>
                </a:solidFill>
              </a:rPr>
              <a:t>Step by step</a:t>
            </a:r>
          </a:p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83594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809" y="1038121"/>
            <a:ext cx="5806440" cy="1325880"/>
          </a:xfrm>
        </p:spPr>
        <p:txBody>
          <a:bodyPr rtlCol="0"/>
          <a:lstStyle/>
          <a:p>
            <a:pPr rtl="0"/>
            <a:r>
              <a:rPr lang="en-GB" dirty="0"/>
              <a:t>Service </a:t>
            </a:r>
            <a:r>
              <a:rPr lang="en-GB" dirty="0" err="1"/>
              <a:t>catalog</a:t>
            </a:r>
            <a:endParaRPr lang="en-GB" dirty="0"/>
          </a:p>
        </p:txBody>
      </p:sp>
      <p:sp>
        <p:nvSpPr>
          <p:cNvPr id="14" name="Segnaposto data 13">
            <a:extLst>
              <a:ext uri="{FF2B5EF4-FFF2-40B4-BE49-F238E27FC236}">
                <a16:creationId xmlns:a16="http://schemas.microsoft.com/office/drawing/2014/main" id="{A01CAB10-68AF-4904-BD59-D332B297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>
                    <a:tint val="75000"/>
                  </a:prstClr>
                </a:solidFill>
              </a:rPr>
              <a:t>10</a:t>
            </a:r>
            <a:r>
              <a:rPr lang="it-IT" noProof="0" dirty="0">
                <a:solidFill>
                  <a:prstClr val="black">
                    <a:tint val="75000"/>
                  </a:prstClr>
                </a:solidFill>
              </a:rPr>
              <a:t>/03/2023</a:t>
            </a:r>
            <a:endParaRPr lang="it-IT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D9E26A12-D9E1-4023-6281-2E0C87A4C500}"/>
              </a:ext>
            </a:extLst>
          </p:cNvPr>
          <p:cNvSpPr/>
          <p:nvPr/>
        </p:nvSpPr>
        <p:spPr>
          <a:xfrm>
            <a:off x="6771736" y="828136"/>
            <a:ext cx="4692770" cy="4882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Segnaposto piè di pagina 14">
            <a:extLst>
              <a:ext uri="{FF2B5EF4-FFF2-40B4-BE49-F238E27FC236}">
                <a16:creationId xmlns:a16="http://schemas.microsoft.com/office/drawing/2014/main" id="{96B342A5-1683-4650-BB07-B98D8B23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Programming for IoT applications</a:t>
            </a:r>
          </a:p>
        </p:txBody>
      </p:sp>
      <p:sp>
        <p:nvSpPr>
          <p:cNvPr id="16" name="Segnaposto numero diapositiva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it-IT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t-IT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8" name="Diagramma 17">
            <a:extLst>
              <a:ext uri="{FF2B5EF4-FFF2-40B4-BE49-F238E27FC236}">
                <a16:creationId xmlns:a16="http://schemas.microsoft.com/office/drawing/2014/main" id="{87022955-F53F-C4E5-D52F-F84545FFA1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7852657"/>
              </p:ext>
            </p:extLst>
          </p:nvPr>
        </p:nvGraphicFramePr>
        <p:xfrm>
          <a:off x="5262113" y="1101367"/>
          <a:ext cx="7429917" cy="5145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E73C048-A383-A73E-F014-B2D7BC0064F7}"/>
              </a:ext>
            </a:extLst>
          </p:cNvPr>
          <p:cNvSpPr txBox="1"/>
          <p:nvPr/>
        </p:nvSpPr>
        <p:spPr>
          <a:xfrm>
            <a:off x="6078517" y="4158004"/>
            <a:ext cx="207488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1" i="1" dirty="0">
                <a:solidFill>
                  <a:srgbClr val="002060"/>
                </a:solidFill>
              </a:rPr>
              <a:t>Stored information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809" y="2259738"/>
            <a:ext cx="5999327" cy="4352544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en-GB" sz="2000" dirty="0"/>
              <a:t>It is the service registry for the application. It allows different application entities to obtain a list of all available services and how to interface with them (i.e., the needed APIs) and it provides the means for service advertisement. </a:t>
            </a:r>
          </a:p>
        </p:txBody>
      </p:sp>
    </p:spTree>
    <p:extLst>
      <p:ext uri="{BB962C8B-B14F-4D97-AF65-F5344CB8AC3E}">
        <p14:creationId xmlns:p14="http://schemas.microsoft.com/office/powerpoint/2010/main" val="1002193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en-GB" dirty="0"/>
              <a:t>Service </a:t>
            </a:r>
            <a:r>
              <a:rPr lang="en-GB" dirty="0" err="1"/>
              <a:t>catalog</a:t>
            </a:r>
            <a:endParaRPr lang="en-GB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en-GB" dirty="0"/>
              <a:t>Messages exchange with this element happens over REST Web Services with JSON files and each application element must retrieve information upon start up. The Service </a:t>
            </a:r>
            <a:r>
              <a:rPr lang="en-GB" dirty="0" err="1"/>
              <a:t>catalog</a:t>
            </a:r>
            <a:r>
              <a:rPr lang="en-GB" dirty="0"/>
              <a:t> must be known by every microservice in advance.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56B2D1B-02D9-729C-20E5-94EE73539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635" y="1825626"/>
            <a:ext cx="3602183" cy="308534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4" name="Segnaposto data 13">
            <a:extLst>
              <a:ext uri="{FF2B5EF4-FFF2-40B4-BE49-F238E27FC236}">
                <a16:creationId xmlns:a16="http://schemas.microsoft.com/office/drawing/2014/main" id="{A01CAB10-68AF-4904-BD59-D332B297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>
                    <a:tint val="75000"/>
                  </a:prstClr>
                </a:solidFill>
              </a:rPr>
              <a:t>10</a:t>
            </a:r>
            <a:r>
              <a:rPr lang="it-IT" noProof="0" dirty="0">
                <a:solidFill>
                  <a:prstClr val="black">
                    <a:tint val="75000"/>
                  </a:prstClr>
                </a:solidFill>
              </a:rPr>
              <a:t>/03/2023</a:t>
            </a:r>
            <a:endParaRPr lang="it-IT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15" name="Segnaposto piè di pagina 14">
            <a:extLst>
              <a:ext uri="{FF2B5EF4-FFF2-40B4-BE49-F238E27FC236}">
                <a16:creationId xmlns:a16="http://schemas.microsoft.com/office/drawing/2014/main" id="{96B342A5-1683-4650-BB07-B98D8B23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 anchor="ctr">
            <a:normAutofit/>
          </a:bodyPr>
          <a:lstStyle/>
          <a:p>
            <a:pPr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Programming for IoT applications</a:t>
            </a:r>
          </a:p>
        </p:txBody>
      </p:sp>
      <p:sp>
        <p:nvSpPr>
          <p:cNvPr id="16" name="Segnaposto numero diapositiva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it-IT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t-IT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7242112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069_TF78504181_Win32" id="{1D0EB490-585F-4355-8880-83755D965C27}" vid="{F41F876E-969E-495B-9F1D-A06C6631C3A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F577C94DF7849A24DE5C660F7E4E0" ma:contentTypeVersion="8" ma:contentTypeDescription="Create a new document." ma:contentTypeScope="" ma:versionID="189107fb9e87cac5c1cc2691d3709d5c">
  <xsd:schema xmlns:xsd="http://www.w3.org/2001/XMLSchema" xmlns:xs="http://www.w3.org/2001/XMLSchema" xmlns:p="http://schemas.microsoft.com/office/2006/metadata/properties" xmlns:ns3="46185706-aac9-45a8-97d7-8dcf9b07a1ec" targetNamespace="http://schemas.microsoft.com/office/2006/metadata/properties" ma:root="true" ma:fieldsID="51386a55d905dbe3b1830578a44b3400" ns3:_="">
    <xsd:import namespace="46185706-aac9-45a8-97d7-8dcf9b07a1e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185706-aac9-45a8-97d7-8dcf9b07a1e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46185706-aac9-45a8-97d7-8dcf9b07a1e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645FA1F-C393-454B-9569-B5C07BBDE3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6185706-aac9-45a8-97d7-8dcf9b07a1e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BDEF148-1770-458F-8F5B-C3D0A278AA97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46185706-aac9-45a8-97d7-8dcf9b07a1ec"/>
    <ds:schemaRef ds:uri="http://purl.org/dc/elements/1.1/"/>
    <ds:schemaRef ds:uri="http://schemas.microsoft.com/office/2006/metadata/properties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{40634252-93E3-4543-AA37-1A8308D6706C}tf78504181_win32</Template>
  <TotalTime>859</TotalTime>
  <Words>1598</Words>
  <Application>Microsoft Office PowerPoint</Application>
  <PresentationFormat>Widescreen</PresentationFormat>
  <Paragraphs>257</Paragraphs>
  <Slides>29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Avenir Next LT Pro</vt:lpstr>
      <vt:lpstr>Calibri</vt:lpstr>
      <vt:lpstr>Courier New</vt:lpstr>
      <vt:lpstr>Tw Cen MT</vt:lpstr>
      <vt:lpstr>ShapesVTI</vt:lpstr>
      <vt:lpstr>PowerPoint Presentation</vt:lpstr>
      <vt:lpstr>Team members</vt:lpstr>
      <vt:lpstr>The idea - overview</vt:lpstr>
      <vt:lpstr>Communication protocols used</vt:lpstr>
      <vt:lpstr>Use Case Diagram - Proposal</vt:lpstr>
      <vt:lpstr>Use Case Diagram - Modified</vt:lpstr>
      <vt:lpstr>Microservices</vt:lpstr>
      <vt:lpstr>Service catalog</vt:lpstr>
      <vt:lpstr>Service catalog</vt:lpstr>
      <vt:lpstr>Service Catalog</vt:lpstr>
      <vt:lpstr>Service catalog Main loop </vt:lpstr>
      <vt:lpstr>Device Catalog</vt:lpstr>
      <vt:lpstr>Device Catalog</vt:lpstr>
      <vt:lpstr>PowerPoint Presentation</vt:lpstr>
      <vt:lpstr>PowerPoint Presentation</vt:lpstr>
      <vt:lpstr>PowerPoint Presentation</vt:lpstr>
      <vt:lpstr>Main loop of the strategies </vt:lpstr>
      <vt:lpstr>Water delivery strategy</vt:lpstr>
      <vt:lpstr>Lighting strategy</vt:lpstr>
      <vt:lpstr>Weather station</vt:lpstr>
      <vt:lpstr>Weather station</vt:lpstr>
      <vt:lpstr>Message broker</vt:lpstr>
      <vt:lpstr>PowerPoint Presentation</vt:lpstr>
      <vt:lpstr>MongoDB adaptor</vt:lpstr>
      <vt:lpstr>MongoDB charts</vt:lpstr>
      <vt:lpstr>Telegram Bot</vt:lpstr>
      <vt:lpstr>Telegram Bot</vt:lpstr>
      <vt:lpstr>Telegram Bot</vt:lpstr>
      <vt:lpstr>Thanks for your attention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Forme</dc:title>
  <dc:creator>DETTORI GIOVANNI</dc:creator>
  <cp:lastModifiedBy>DETTORI GIOVANNI</cp:lastModifiedBy>
  <cp:revision>5</cp:revision>
  <dcterms:created xsi:type="dcterms:W3CDTF">2023-03-05T12:49:55Z</dcterms:created>
  <dcterms:modified xsi:type="dcterms:W3CDTF">2023-03-08T18:55:55Z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0x010100A2BF577C94DF7849A24DE5C660F7E4E0</vt:lpwstr>
  </property>
</Properties>
</file>